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  <p:sldMasterId id="2147484245" r:id="rId4"/>
    <p:sldMasterId id="2147484258" r:id="rId5"/>
  </p:sldMasterIdLst>
  <p:notesMasterIdLst>
    <p:notesMasterId r:id="rId25"/>
  </p:notesMasterIdLst>
  <p:handoutMasterIdLst>
    <p:handoutMasterId r:id="rId26"/>
  </p:handoutMasterIdLst>
  <p:sldIdLst>
    <p:sldId id="285" r:id="rId6"/>
    <p:sldId id="317" r:id="rId7"/>
    <p:sldId id="335" r:id="rId8"/>
    <p:sldId id="318" r:id="rId9"/>
    <p:sldId id="300" r:id="rId10"/>
    <p:sldId id="309" r:id="rId11"/>
    <p:sldId id="310" r:id="rId12"/>
    <p:sldId id="301" r:id="rId13"/>
    <p:sldId id="336" r:id="rId14"/>
    <p:sldId id="303" r:id="rId15"/>
    <p:sldId id="306" r:id="rId16"/>
    <p:sldId id="337" r:id="rId17"/>
    <p:sldId id="279" r:id="rId18"/>
    <p:sldId id="305" r:id="rId19"/>
    <p:sldId id="314" r:id="rId20"/>
    <p:sldId id="334" r:id="rId21"/>
    <p:sldId id="307" r:id="rId22"/>
    <p:sldId id="308" r:id="rId23"/>
    <p:sldId id="258" r:id="rId2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FFCC00"/>
    <a:srgbClr val="44484A"/>
    <a:srgbClr val="CCFF33"/>
    <a:srgbClr val="99CC00"/>
    <a:srgbClr val="33CC33"/>
    <a:srgbClr val="E31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7" autoAdjust="0"/>
    <p:restoredTop sz="81520" autoAdjust="0"/>
  </p:normalViewPr>
  <p:slideViewPr>
    <p:cSldViewPr>
      <p:cViewPr>
        <p:scale>
          <a:sx n="96" d="100"/>
          <a:sy n="96" d="100"/>
        </p:scale>
        <p:origin x="-20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1782" y="391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18624FA-2C33-4DF8-B5AA-F65FF72AD3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651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3676F5-2349-4026-98D3-A2AA55AF5A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69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356" indent="-283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857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998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9141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284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425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568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709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FCE3995-430A-4319-AF0D-10D51689B521}" type="slidenum">
              <a:rPr lang="de-DE" sz="1200"/>
              <a:pPr eaLnBrk="1" hangingPunct="1">
                <a:defRPr/>
              </a:pPr>
              <a:t>1</a:t>
            </a:fld>
            <a:endParaRPr lang="de-DE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4538"/>
            <a:ext cx="4948237" cy="3713162"/>
          </a:xfrm>
          <a:ln/>
        </p:spPr>
      </p:sp>
      <p:sp>
        <p:nvSpPr>
          <p:cNvPr id="68611" name="Notizenplatzhalter 1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4ACAFF-F38B-4ACE-896E-E7488DA87CF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44538"/>
            <a:ext cx="2455863" cy="18415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2947988"/>
            <a:ext cx="6337300" cy="5257800"/>
          </a:xfrm>
          <a:noFill/>
          <a:ln/>
        </p:spPr>
        <p:txBody>
          <a:bodyPr/>
          <a:lstStyle/>
          <a:p>
            <a:pPr eaLnBrk="1" hangingPunct="1"/>
            <a:endParaRPr lang="en-GB" altLang="de-DE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D1F232-1158-4E05-B12B-E718F713610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744538"/>
            <a:ext cx="3224213" cy="24193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3740150"/>
            <a:ext cx="5980112" cy="5441950"/>
          </a:xfrm>
          <a:noFill/>
          <a:ln/>
        </p:spPr>
        <p:txBody>
          <a:bodyPr/>
          <a:lstStyle/>
          <a:p>
            <a:pPr marL="227013" indent="-227013" eaLnBrk="1" hangingPunct="1"/>
            <a:endParaRPr lang="de-DE" altLang="de-DE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676F5-2349-4026-98D3-A2AA55AF5A9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5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356" indent="-283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857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998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9141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284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425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568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709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5DC53ED-8060-4CCA-9E41-617A3557FD67}" type="slidenum">
              <a:rPr lang="de-DE" sz="1200"/>
              <a:pPr eaLnBrk="1" hangingPunct="1">
                <a:defRPr/>
              </a:pPr>
              <a:t>13</a:t>
            </a:fld>
            <a:endParaRPr lang="de-DE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6450" y="427038"/>
            <a:ext cx="2592388" cy="19446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2732088"/>
            <a:ext cx="6191250" cy="6838950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/>
            <a:fld id="{94EF82B3-92CD-476B-8AB1-7B4950FB3B30}" type="slidenum">
              <a:rPr lang="de-DE" altLang="de-DE" sz="1200">
                <a:solidFill>
                  <a:srgbClr val="000000"/>
                </a:solidFill>
              </a:rPr>
              <a:pPr algn="r"/>
              <a:t>14</a:t>
            </a:fld>
            <a:endParaRPr lang="de-DE" altLang="de-DE" sz="1200">
              <a:solidFill>
                <a:srgbClr val="000000"/>
              </a:solidFill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715963"/>
            <a:ext cx="5908675" cy="7775575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lIns="91417" tIns="45709" rIns="91417" bIns="45709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19" indent="-28569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799" indent="-22855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17" indent="-22855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37" indent="-22855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57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275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395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13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B970CC5C-9837-4D05-80E0-329CAFE714E0}" type="slidenum">
              <a:rPr lang="de-DE" sz="1200">
                <a:cs typeface="+mn-cs"/>
              </a:rPr>
              <a:pPr algn="r" eaLnBrk="1" hangingPunct="1">
                <a:defRPr/>
              </a:pPr>
              <a:t>15</a:t>
            </a:fld>
            <a:endParaRPr lang="de-DE" sz="1200">
              <a:cs typeface="+mn-cs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744538"/>
            <a:ext cx="3224213" cy="2417762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3738563"/>
            <a:ext cx="5976938" cy="5443537"/>
          </a:xfrm>
          <a:noFill/>
          <a:ln/>
        </p:spPr>
        <p:txBody>
          <a:bodyPr/>
          <a:lstStyle/>
          <a:p>
            <a:pPr eaLnBrk="1" hangingPunct="1"/>
            <a:endParaRPr lang="en-GB" altLang="de-DE" sz="1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lIns="91417" tIns="45709" rIns="91417" bIns="45709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299" indent="-2831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768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875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982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091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197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304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412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4134077F-5815-45EF-BD37-4B64EE6E18AC}" type="slidenum">
              <a:rPr lang="de-DE" sz="1200">
                <a:cs typeface="+mn-cs"/>
              </a:rPr>
              <a:pPr algn="r" eaLnBrk="1" hangingPunct="1">
                <a:defRPr/>
              </a:pPr>
              <a:t>16</a:t>
            </a:fld>
            <a:endParaRPr lang="de-DE" sz="1200">
              <a:cs typeface="+mn-cs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744538"/>
            <a:ext cx="3224213" cy="2417762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3738563"/>
            <a:ext cx="5976938" cy="5443537"/>
          </a:xfrm>
          <a:noFill/>
          <a:ln/>
        </p:spPr>
        <p:txBody>
          <a:bodyPr/>
          <a:lstStyle/>
          <a:p>
            <a:pPr eaLnBrk="1" hangingPunct="1"/>
            <a:endParaRPr lang="de-DE" altLang="de-DE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4DF47-4DB8-4A6F-A29D-96401573E99E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180013"/>
            <a:ext cx="6048375" cy="3775075"/>
          </a:xfrm>
          <a:noFill/>
          <a:ln/>
        </p:spPr>
        <p:txBody>
          <a:bodyPr/>
          <a:lstStyle/>
          <a:p>
            <a:pPr eaLnBrk="1" hangingPunct="1"/>
            <a:endParaRPr lang="de-DE" altLang="de-DE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altLang="de-DE" smtClean="0"/>
          </a:p>
        </p:txBody>
      </p:sp>
      <p:sp>
        <p:nvSpPr>
          <p:cNvPr id="58371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9EDC73-F4AA-487E-BA23-DEC50CE60B29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356" indent="-283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857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998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9141" indent="-22657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284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425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568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709" indent="-2265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B6140E0-571D-49D0-B2B5-FDC2B938C416}" type="slidenum">
              <a:rPr lang="de-DE" sz="1200"/>
              <a:pPr eaLnBrk="1" hangingPunct="1">
                <a:defRPr/>
              </a:pPr>
              <a:t>19</a:t>
            </a:fld>
            <a:endParaRPr lang="de-DE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299" indent="-2831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768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875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982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091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197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304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412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680D535-7279-46BB-85C3-F58783CACF31}" type="slidenum">
              <a:rPr lang="de-DE" sz="1200"/>
              <a:pPr eaLnBrk="1" hangingPunct="1">
                <a:defRPr/>
              </a:pPr>
              <a:t>2</a:t>
            </a:fld>
            <a:endParaRPr lang="de-DE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744538"/>
            <a:ext cx="3224213" cy="2417762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3738563"/>
            <a:ext cx="5976938" cy="5443537"/>
          </a:xfrm>
          <a:noFill/>
          <a:ln/>
        </p:spPr>
        <p:txBody>
          <a:bodyPr/>
          <a:lstStyle/>
          <a:p>
            <a:pPr defTabSz="904875" eaLnBrk="1" hangingPunct="1"/>
            <a:r>
              <a:rPr lang="de-DE" altLang="de-DE" sz="160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676F5-2349-4026-98D3-A2AA55AF5A9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286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6299" indent="-28319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768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5875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982" indent="-22655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2091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5197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8304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51412" indent="-2265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E1F96AA-86C3-4EDC-AF9D-52EF40067639}" type="slidenum">
              <a:rPr lang="de-DE" sz="1200"/>
              <a:pPr eaLnBrk="1" hangingPunct="1">
                <a:defRPr/>
              </a:pPr>
              <a:t>4</a:t>
            </a:fld>
            <a:endParaRPr lang="de-DE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9950" y="744538"/>
            <a:ext cx="3224213" cy="2417762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3738563"/>
            <a:ext cx="5976938" cy="5443537"/>
          </a:xfrm>
          <a:noFill/>
          <a:ln/>
        </p:spPr>
        <p:txBody>
          <a:bodyPr/>
          <a:lstStyle/>
          <a:p>
            <a:pPr eaLnBrk="1" hangingPunct="1"/>
            <a:endParaRPr lang="en-US" altLang="de-DE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A20E6-8610-437D-8D7A-50C0BE3173F4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altLang="de-DE" sz="140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C55A6B-525B-476C-8045-B25BB664096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 eaLnBrk="1" hangingPunct="1"/>
            <a:endParaRPr lang="de-DE" altLang="de-DE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D8AC98-63F0-4606-BA6A-E9388317A01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294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9AFA3E-0122-4B06-8D67-F025F76B6E3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676F5-2349-4026-98D3-A2AA55AF5A9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63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vorlage_2007_titelblatt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495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4953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79A-C399-4CE3-833C-6DA077602B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20AD-7EE4-4A80-8247-9F69503F69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1295400"/>
            <a:ext cx="1981200" cy="4343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791200" cy="4343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74FA-2AF3-4FBD-9B6F-C254B1D622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2438400"/>
            <a:ext cx="7924800" cy="32004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CE65-5C0F-4057-B4EE-3D5AC5E689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6929E-BEE4-4A41-AF03-B078036386D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668C-4DD1-4D30-ABE2-818FDC0A779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DD2DF-77F2-476D-82C8-8E3371B5D1A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60C2-16B6-429E-84D1-96274D1822B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4EAF-6A4F-4AC9-9276-85EF905089A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D630E-4A7B-4D1C-BFCD-F37567981A7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F356-B743-41E0-8927-A33467E2720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7150-353C-41E3-B74D-447BB6F166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C322-962D-4B3B-95F8-E71F28CB803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75A17-F1A5-4097-8E6A-D29EF8F1F99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D8F1-F304-454B-884C-477BB0A4D0A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61C19-B783-4761-99C7-8E8342D6C6E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AC883-9C81-4468-A4E8-99B41E87F7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vorlage_2007_titelblatt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4953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4953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AE4F-D383-4645-A0BF-B6928EA011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4B7F-3BFA-42EB-A2A3-F2B291D080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1F76-A478-4E33-9E0C-68FF1325E5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1791-CA78-4015-BC7F-BE51D0B77D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6B28-879E-4120-824B-BBAA912746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008B3-2A6F-4464-9FBF-D413C98EDD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EA41-3916-4623-838D-762009ACE0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028C-C25B-4701-B3BA-EC31A755C1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C8DE-9F36-4F5C-8067-0E44D189FD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DE9BA-30C5-46B7-9903-D8F6B2D130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7063-756C-4F27-BA7A-84E2251483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1295400"/>
            <a:ext cx="1981200" cy="4343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791200" cy="4343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3362-3719-4441-B632-36E532B622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2438400"/>
            <a:ext cx="7924800" cy="3200400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2529-62C0-42C3-8346-B72F01BBB2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vorlage_2007_titelblatt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495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4953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CDA5-2902-44E8-ABF3-CAF559F30C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F651-FFAC-4D11-A0EA-CA55639B68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C07D1-1982-4C08-942D-3EC445E3F9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9362E-3E4B-4E70-B650-3D7EB7299C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862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7A1A-4739-42C5-9242-10EAD039E0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4A9A-A954-460D-A004-52B31B78FE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0348-0877-4E3D-9C25-81115235C8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35D6-3034-427B-98AC-5699713EBE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986E2-0628-4A4C-AF48-8BD406A8E8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79EA-A5B1-4134-BD3D-3FBD1901F4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CF73-B0B0-4957-9977-A259F41768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1295400"/>
            <a:ext cx="1981200" cy="4343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791200" cy="4343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B6369-4890-417C-B86D-ED859235DE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2438400"/>
            <a:ext cx="7924800" cy="32004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B1F7-68BE-49F0-949B-659E69BD6D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14631-2F54-48F7-A541-EAADFD338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91A0-2E21-4B8B-96E2-EF4FED7675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0C17-58B5-4739-BF6A-225EBF2AA7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D641-5D22-4AEB-9A9A-C7A40AF401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owerpointvorlage_200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95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384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4484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4484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4484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FE460F-2106-44D1-B848-5C31B52FAC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44484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44484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AT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0AA340E-2E2A-456A-A7DA-F4EC98B4586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ransition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owerpointvorlage_titelblatt_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ransition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0" descr="powerpointvorlage_200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95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384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4484A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4484A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4484A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4484A"/>
                </a:solidFill>
                <a:latin typeface="+mn-lt"/>
              </a:defRPr>
            </a:lvl1pPr>
          </a:lstStyle>
          <a:p>
            <a:pPr>
              <a:defRPr/>
            </a:pPr>
            <a:fld id="{4EC346B3-82ED-4827-B5F5-C2CE6B4947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  <p:sldLayoutId id="214748432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44484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44484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0" descr="powerpointvorlage_200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95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384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4484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4484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4484A"/>
                </a:solidFill>
                <a:latin typeface="+mn-lt"/>
              </a:defRPr>
            </a:lvl1pPr>
          </a:lstStyle>
          <a:p>
            <a:pPr>
              <a:defRPr/>
            </a:pPr>
            <a:fld id="{DEB723CD-CD0B-4850-A2B2-35E0DE6B2D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  <p:sldLayoutId id="214748431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448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4448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44484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44484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44484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4"/>
          <p:cNvSpPr txBox="1">
            <a:spLocks noChangeArrowheads="1"/>
          </p:cNvSpPr>
          <p:nvPr/>
        </p:nvSpPr>
        <p:spPr bwMode="auto">
          <a:xfrm>
            <a:off x="347663" y="3008313"/>
            <a:ext cx="7032649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altLang="de-DE" sz="3200" b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Recognition </a:t>
            </a:r>
            <a:r>
              <a:rPr lang="de-AT" altLang="de-DE" sz="3200" b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and Accreditation of </a:t>
            </a:r>
            <a:r>
              <a:rPr lang="de-AT" altLang="de-DE" sz="3200" b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Adult </a:t>
            </a:r>
            <a:r>
              <a:rPr lang="de-AT" altLang="de-DE" sz="3200" b="1" err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Educators</a:t>
            </a:r>
            <a:r>
              <a:rPr lang="de-AT" altLang="de-DE" sz="3200" b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` </a:t>
            </a:r>
            <a:r>
              <a:rPr lang="de-AT" altLang="de-DE" sz="3200" b="1" err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Competences</a:t>
            </a:r>
            <a:r>
              <a:rPr lang="de-AT" altLang="de-DE" sz="3200" b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: </a:t>
            </a:r>
          </a:p>
          <a:p>
            <a:pPr algn="ctr"/>
            <a:r>
              <a:rPr lang="de-AT" altLang="de-DE" sz="3000" b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The </a:t>
            </a:r>
            <a:r>
              <a:rPr lang="de-AT" altLang="de-DE" sz="3000" b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Model of </a:t>
            </a:r>
            <a:r>
              <a:rPr lang="de-AT" altLang="de-DE" sz="3000" b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Weiterbildungsakademie </a:t>
            </a:r>
          </a:p>
          <a:p>
            <a:pPr algn="ctr"/>
            <a:r>
              <a:rPr lang="de-AT" altLang="de-DE" sz="3000" b="1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Österreich – wba </a:t>
            </a:r>
            <a:endParaRPr lang="de-AT" altLang="de-DE" sz="3000" b="1">
              <a:solidFill>
                <a:srgbClr val="E02B06"/>
              </a:solidFill>
              <a:latin typeface="Arial" charset="0"/>
              <a:ea typeface="ＭＳ Ｐゴシック"/>
              <a:cs typeface="ＭＳ Ｐゴシック"/>
            </a:endParaRPr>
          </a:p>
          <a:p>
            <a:pPr algn="ctr"/>
            <a:r>
              <a:rPr lang="de-AT" altLang="de-DE" sz="250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(Austrian Academy </a:t>
            </a:r>
            <a:r>
              <a:rPr lang="de-AT" altLang="de-DE" sz="2500" smtClean="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of </a:t>
            </a:r>
            <a:r>
              <a:rPr lang="de-AT" altLang="de-DE" sz="2500" err="1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Continuing</a:t>
            </a:r>
            <a:r>
              <a:rPr lang="de-AT" altLang="de-DE" sz="2500">
                <a:solidFill>
                  <a:srgbClr val="E02B06"/>
                </a:solidFill>
                <a:latin typeface="Arial" charset="0"/>
                <a:ea typeface="ＭＳ Ｐゴシック"/>
                <a:cs typeface="ＭＳ Ｐゴシック"/>
              </a:rPr>
              <a:t> Education)</a:t>
            </a:r>
          </a:p>
          <a:p>
            <a:pPr algn="ctr"/>
            <a:endParaRPr lang="de-AT" altLang="de-DE" sz="3600">
              <a:solidFill>
                <a:srgbClr val="E02B06"/>
              </a:solidFill>
              <a:latin typeface="Arial" charset="0"/>
              <a:ea typeface="ＭＳ Ｐゴシック"/>
              <a:cs typeface="ＭＳ Ｐゴシック"/>
            </a:endParaRPr>
          </a:p>
          <a:p>
            <a:pPr algn="ctr"/>
            <a:endParaRPr lang="de-AT" altLang="de-DE" sz="3600">
              <a:solidFill>
                <a:srgbClr val="E02B06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6F72193-2CE7-47BE-90EF-7235DBC7A63B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57338"/>
            <a:ext cx="7924800" cy="762000"/>
          </a:xfrm>
        </p:spPr>
        <p:txBody>
          <a:bodyPr/>
          <a:lstStyle/>
          <a:p>
            <a:pPr eaLnBrk="1" hangingPunct="1"/>
            <a:r>
              <a:rPr lang="de-DE" altLang="de-DE" smtClean="0"/>
              <a:t>Target Groups – „Adult </a:t>
            </a:r>
            <a:r>
              <a:rPr lang="de-DE" altLang="de-DE" err="1" smtClean="0"/>
              <a:t>Educators</a:t>
            </a:r>
            <a:r>
              <a:rPr lang="de-DE" altLang="de-DE" smtClean="0"/>
              <a:t>“</a:t>
            </a:r>
          </a:p>
        </p:txBody>
      </p:sp>
      <p:graphicFrame>
        <p:nvGraphicFramePr>
          <p:cNvPr id="31776" name="Group 3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4639145"/>
              </p:ext>
            </p:extLst>
          </p:nvPr>
        </p:nvGraphicFramePr>
        <p:xfrm>
          <a:off x="684213" y="2492375"/>
          <a:ext cx="7370762" cy="3475038"/>
        </p:xfrm>
        <a:graphic>
          <a:graphicData uri="http://schemas.openxmlformats.org/drawingml/2006/table">
            <a:tbl>
              <a:tblPr/>
              <a:tblGrid>
                <a:gridCol w="3827615"/>
                <a:gridCol w="3543147"/>
              </a:tblGrid>
              <a:tr h="1768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Educational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Managers</a:t>
                      </a:r>
                      <a:endParaRPr kumimoji="0" lang="de-A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Teachers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Trainers</a:t>
                      </a:r>
                      <a:endParaRPr kumimoji="0" lang="de-AT" sz="28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49804"/>
                      </a:srgbClr>
                    </a:solidFill>
                  </a:tcPr>
                </a:tc>
              </a:tr>
              <a:tr h="1706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Counsellors</a:t>
                      </a: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Librarians</a:t>
                      </a:r>
                      <a:endParaRPr kumimoji="0" lang="de-A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4F1DEC3-EFAF-4524-81F3-568317997A16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7924800" cy="1143000"/>
          </a:xfrm>
        </p:spPr>
        <p:txBody>
          <a:bodyPr/>
          <a:lstStyle/>
          <a:p>
            <a:pPr eaLnBrk="1" hangingPunct="1"/>
            <a:r>
              <a:rPr lang="en-GB" altLang="de-DE"/>
              <a:t>Why do Adult Educators apply for certification? </a:t>
            </a:r>
            <a:endParaRPr lang="de-DE" altLang="de-DE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7924800" cy="2303463"/>
          </a:xfrm>
        </p:spPr>
        <p:txBody>
          <a:bodyPr/>
          <a:lstStyle/>
          <a:p>
            <a:pPr eaLnBrk="1" hangingPunct="1"/>
            <a:endParaRPr lang="en-GB" altLang="de-DE" sz="2600" smtClean="0"/>
          </a:p>
          <a:p>
            <a:pPr eaLnBrk="1" hangingPunct="1"/>
            <a:r>
              <a:rPr lang="en-GB" altLang="de-DE" sz="2600" smtClean="0"/>
              <a:t>Recognition of their professional experience </a:t>
            </a:r>
            <a:r>
              <a:rPr lang="de-DE" altLang="de-DE" sz="2600" err="1" smtClean="0"/>
              <a:t>and</a:t>
            </a:r>
            <a:r>
              <a:rPr lang="de-DE" altLang="de-DE" sz="2600" smtClean="0"/>
              <a:t> </a:t>
            </a:r>
            <a:r>
              <a:rPr lang="en-GB" altLang="de-DE" sz="2600" smtClean="0"/>
              <a:t>of already acquired</a:t>
            </a:r>
            <a:r>
              <a:rPr lang="de-DE" altLang="de-DE" sz="2600" smtClean="0"/>
              <a:t> </a:t>
            </a:r>
            <a:r>
              <a:rPr lang="en-GB" altLang="de-DE" sz="2600" smtClean="0"/>
              <a:t>competences </a:t>
            </a:r>
          </a:p>
          <a:p>
            <a:pPr eaLnBrk="1" hangingPunct="1">
              <a:spcBef>
                <a:spcPct val="60000"/>
              </a:spcBef>
            </a:pPr>
            <a:r>
              <a:rPr lang="de-DE" altLang="de-DE" sz="2600" err="1" smtClean="0"/>
              <a:t>Occupational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degree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as</a:t>
            </a:r>
            <a:r>
              <a:rPr lang="de-DE" altLang="de-DE" sz="2600" smtClean="0"/>
              <a:t> adult </a:t>
            </a:r>
            <a:r>
              <a:rPr lang="de-DE" altLang="de-DE" sz="2600" err="1" smtClean="0"/>
              <a:t>educator</a:t>
            </a:r>
            <a:endParaRPr lang="de-DE" altLang="de-DE" sz="2600" smtClean="0"/>
          </a:p>
          <a:p>
            <a:pPr eaLnBrk="1" hangingPunct="1">
              <a:spcBef>
                <a:spcPct val="60000"/>
              </a:spcBef>
            </a:pPr>
            <a:r>
              <a:rPr lang="de-DE" altLang="de-DE" sz="2600" err="1" smtClean="0"/>
              <a:t>Possible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requirement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by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employers</a:t>
            </a:r>
            <a:r>
              <a:rPr lang="de-DE" altLang="de-DE" sz="2600" smtClean="0"/>
              <a:t>, e.g. in </a:t>
            </a:r>
            <a:r>
              <a:rPr lang="de-DE" altLang="de-DE" sz="2600" err="1" smtClean="0"/>
              <a:t>the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field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of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basic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education</a:t>
            </a:r>
            <a:r>
              <a:rPr lang="de-DE" altLang="de-DE" sz="2600" smtClean="0"/>
              <a:t> (</a:t>
            </a:r>
            <a:r>
              <a:rPr lang="de-DE" altLang="de-DE" sz="2600" err="1" smtClean="0"/>
              <a:t>literacy</a:t>
            </a:r>
            <a:r>
              <a:rPr lang="de-DE" altLang="de-DE" sz="2600" smtClean="0"/>
              <a:t>)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altLang="de-DE" sz="3600" b="1" smtClean="0"/>
              <a:t>3. </a:t>
            </a:r>
            <a:r>
              <a:rPr lang="de-DE" altLang="de-DE" sz="3600" b="1" err="1" smtClean="0"/>
              <a:t>Process</a:t>
            </a:r>
            <a:r>
              <a:rPr lang="de-DE" altLang="de-DE" sz="3600" b="1" smtClean="0"/>
              <a:t> </a:t>
            </a:r>
            <a:r>
              <a:rPr lang="de-DE" altLang="de-DE" sz="3600" b="1"/>
              <a:t>of Recognition </a:t>
            </a:r>
            <a:endParaRPr lang="de-DE" altLang="de-DE" sz="3600" b="1" smtClean="0"/>
          </a:p>
          <a:p>
            <a:pPr marL="0" indent="0" algn="ctr">
              <a:buNone/>
            </a:pPr>
            <a:r>
              <a:rPr lang="de-DE" altLang="de-DE" sz="3600" b="1" smtClean="0"/>
              <a:t>and </a:t>
            </a:r>
            <a:r>
              <a:rPr lang="de-DE" altLang="de-DE" sz="3600" b="1"/>
              <a:t>Accreditation</a:t>
            </a:r>
            <a:endParaRPr lang="de-DE" sz="3600" b="1"/>
          </a:p>
          <a:p>
            <a:pPr marL="0" indent="0">
              <a:buNone/>
            </a:pP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>
          <a:xfrm>
            <a:off x="2915816" y="6248400"/>
            <a:ext cx="3103984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9B4B7F-3BFA-42EB-A2A3-F2B291D0805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0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176588" cy="457200"/>
          </a:xfrm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44484A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44484A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44484A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4448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44484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44484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44484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44484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44484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e-DE" sz="1200" smtClean="0"/>
              <a:t>Austrian Academy of Continuing Education Petra Steiner (May 2014)</a:t>
            </a:r>
            <a:endParaRPr lang="de-DE" altLang="de-DE" sz="120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E2181-2504-41FA-9189-BA413F8667D9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Process of Recognition (wba-Certificate)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357438"/>
            <a:ext cx="7924800" cy="37861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e-DE" smtClean="0"/>
              <a:t>Portfolio work: identifying competences </a:t>
            </a:r>
            <a:endParaRPr lang="en-GB" altLang="de-DE" b="1" i="1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e-DE" smtClean="0"/>
              <a:t>Comparing competences with wba-curricula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mtClean="0"/>
              <a:t>Status quo </a:t>
            </a:r>
            <a:r>
              <a:rPr lang="de-DE" altLang="de-DE" err="1" smtClean="0"/>
              <a:t>evaluation</a:t>
            </a:r>
            <a:endParaRPr lang="de-DE" altLang="de-DE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Guidance</a:t>
            </a:r>
            <a:r>
              <a:rPr lang="de-DE" altLang="de-DE" smtClean="0"/>
              <a:t> but </a:t>
            </a:r>
            <a:r>
              <a:rPr lang="de-DE" altLang="de-DE" err="1" smtClean="0"/>
              <a:t>no</a:t>
            </a:r>
            <a:r>
              <a:rPr lang="de-DE" altLang="de-DE" smtClean="0"/>
              <a:t> </a:t>
            </a:r>
            <a:r>
              <a:rPr lang="de-DE" altLang="de-DE" err="1" smtClean="0"/>
              <a:t>courses</a:t>
            </a:r>
            <a:r>
              <a:rPr lang="de-DE" altLang="de-DE" smtClean="0"/>
              <a:t> </a:t>
            </a:r>
            <a:r>
              <a:rPr lang="de-DE" altLang="de-DE" err="1" smtClean="0"/>
              <a:t>provided</a:t>
            </a:r>
            <a:endParaRPr lang="de-DE" altLang="de-DE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Handing</a:t>
            </a:r>
            <a:r>
              <a:rPr lang="de-DE" altLang="de-DE" smtClean="0"/>
              <a:t> in </a:t>
            </a:r>
            <a:r>
              <a:rPr lang="de-DE" altLang="de-DE" err="1" smtClean="0"/>
              <a:t>of</a:t>
            </a:r>
            <a:r>
              <a:rPr lang="de-DE" altLang="de-DE" smtClean="0"/>
              <a:t> </a:t>
            </a:r>
            <a:r>
              <a:rPr lang="de-DE" altLang="de-DE" err="1" smtClean="0"/>
              <a:t>further</a:t>
            </a:r>
            <a:r>
              <a:rPr lang="de-DE" altLang="de-DE" smtClean="0"/>
              <a:t> </a:t>
            </a:r>
            <a:r>
              <a:rPr lang="de-DE" altLang="de-DE" err="1" smtClean="0"/>
              <a:t>proofs</a:t>
            </a:r>
            <a:endParaRPr lang="de-DE" altLang="de-DE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Certification</a:t>
            </a:r>
            <a:r>
              <a:rPr lang="de-DE" altLang="de-DE" smtClean="0"/>
              <a:t> </a:t>
            </a:r>
            <a:r>
              <a:rPr lang="de-DE" altLang="de-DE" err="1" smtClean="0"/>
              <a:t>workshop</a:t>
            </a:r>
            <a:r>
              <a:rPr lang="en-GB" altLang="de-DE" smtClean="0"/>
              <a:t> </a:t>
            </a:r>
            <a:endParaRPr lang="de-DE" altLang="de-DE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e-DE" smtClean="0"/>
              <a:t>Degree</a:t>
            </a:r>
          </a:p>
          <a:p>
            <a:pPr marL="533400" indent="-533400" algn="r" eaLnBrk="1" hangingPunct="1">
              <a:lnSpc>
                <a:spcPct val="90000"/>
              </a:lnSpc>
              <a:buFontTx/>
              <a:buNone/>
            </a:pPr>
            <a:r>
              <a:rPr lang="en-GB" altLang="de-DE" i="1" smtClean="0"/>
              <a:t>Average duration: </a:t>
            </a:r>
            <a:r>
              <a:rPr lang="de-DE" altLang="de-DE" i="1" smtClean="0"/>
              <a:t>8 </a:t>
            </a:r>
            <a:r>
              <a:rPr lang="de-DE" altLang="de-DE" i="1" err="1" smtClean="0"/>
              <a:t>months</a:t>
            </a:r>
            <a:endParaRPr lang="de-DE" altLang="de-DE" i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E581B1-12AE-417C-8CFC-C803C16B79F0}" type="slidenum">
              <a:rPr lang="de-DE" altLang="de-DE" sz="1200">
                <a:solidFill>
                  <a:srgbClr val="44484A"/>
                </a:solidFill>
                <a:latin typeface="Arial" charset="0"/>
              </a:rPr>
              <a:pPr algn="r"/>
              <a:t>14</a:t>
            </a:fld>
            <a:endParaRPr lang="de-DE" altLang="de-DE" sz="1200">
              <a:solidFill>
                <a:srgbClr val="44484A"/>
              </a:solidFill>
              <a:latin typeface="Arial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de-DE" smtClean="0"/>
              <a:t>Required Competences</a:t>
            </a:r>
            <a:r>
              <a:rPr lang="de-DE" altLang="de-DE" smtClean="0"/>
              <a:t>: „</a:t>
            </a:r>
            <a:r>
              <a:rPr lang="en-GB" altLang="de-DE" smtClean="0"/>
              <a:t>wba-Certificate”</a:t>
            </a:r>
            <a:endParaRPr lang="de-DE" altLang="de-DE" smtClean="0"/>
          </a:p>
        </p:txBody>
      </p:sp>
      <p:graphicFrame>
        <p:nvGraphicFramePr>
          <p:cNvPr id="33871" name="Group 79"/>
          <p:cNvGraphicFramePr>
            <a:graphicFrameLocks noGrp="1"/>
          </p:cNvGraphicFramePr>
          <p:nvPr>
            <p:ph type="body" idx="4294967295"/>
          </p:nvPr>
        </p:nvGraphicFramePr>
        <p:xfrm>
          <a:off x="468313" y="2276475"/>
          <a:ext cx="2087562" cy="3767138"/>
        </p:xfrm>
        <a:graphic>
          <a:graphicData uri="http://schemas.openxmlformats.org/drawingml/2006/table">
            <a:tbl>
              <a:tblPr/>
              <a:tblGrid>
                <a:gridCol w="2087562"/>
              </a:tblGrid>
              <a:tr h="136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Educational Theory</a:t>
                      </a: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325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Practical Experience</a:t>
                      </a:r>
                      <a:endParaRPr kumimoji="0" lang="de-DE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  <a:tr h="1072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Certification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Workshop</a:t>
                      </a: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872" name="Group 80"/>
          <p:cNvGraphicFramePr>
            <a:graphicFrameLocks noGrp="1"/>
          </p:cNvGraphicFramePr>
          <p:nvPr/>
        </p:nvGraphicFramePr>
        <p:xfrm>
          <a:off x="2700338" y="2276475"/>
          <a:ext cx="3529012" cy="3744914"/>
        </p:xfrm>
        <a:graphic>
          <a:graphicData uri="http://schemas.openxmlformats.org/drawingml/2006/table">
            <a:tbl>
              <a:tblPr/>
              <a:tblGrid>
                <a:gridCol w="3529012"/>
              </a:tblGrid>
              <a:tr h="936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Teaching Skills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6862"/>
                      </a:srgbClr>
                    </a:solidFill>
                  </a:tcPr>
                </a:tc>
              </a:tr>
              <a:tr h="946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Educational Management Skills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6862"/>
                      </a:srgbClr>
                    </a:solidFill>
                  </a:tcPr>
                </a:tc>
              </a:tr>
              <a:tr h="92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Counselling Skills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6862"/>
                      </a:srgbClr>
                    </a:solidFill>
                  </a:tcPr>
                </a:tc>
              </a:tr>
              <a:tr h="936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Library and Information Management  Skills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6862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870" name="Group 78"/>
          <p:cNvGraphicFramePr>
            <a:graphicFrameLocks noGrp="1"/>
          </p:cNvGraphicFramePr>
          <p:nvPr/>
        </p:nvGraphicFramePr>
        <p:xfrm>
          <a:off x="6372225" y="2276475"/>
          <a:ext cx="2232025" cy="3744913"/>
        </p:xfrm>
        <a:graphic>
          <a:graphicData uri="http://schemas.openxmlformats.org/drawingml/2006/table">
            <a:tbl>
              <a:tblPr/>
              <a:tblGrid>
                <a:gridCol w="2232025"/>
              </a:tblGrid>
              <a:tr h="187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Social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kills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87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44484A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Personal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Skills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4484A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B67028C-C25B-4701-B3BA-EC31A755C11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 txBox="1">
            <a:spLocks noGrp="1"/>
          </p:cNvSpPr>
          <p:nvPr/>
        </p:nvSpPr>
        <p:spPr bwMode="auto">
          <a:xfrm>
            <a:off x="2843213" y="6248400"/>
            <a:ext cx="33131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1200">
                <a:latin typeface="+mj-lt"/>
              </a:rPr>
              <a:t>Austrian Academy of  </a:t>
            </a:r>
            <a:r>
              <a:rPr lang="de-DE" altLang="de-DE" sz="1200" err="1" smtClean="0">
                <a:latin typeface="+mj-lt"/>
              </a:rPr>
              <a:t>Continuing</a:t>
            </a:r>
            <a:r>
              <a:rPr lang="de-DE" altLang="de-DE" sz="1200" smtClean="0">
                <a:latin typeface="+mj-lt"/>
              </a:rPr>
              <a:t> Education Petra </a:t>
            </a:r>
            <a:r>
              <a:rPr lang="de-DE" altLang="de-DE" sz="1200">
                <a:latin typeface="+mj-lt"/>
              </a:rPr>
              <a:t>Steiner</a:t>
            </a:r>
          </a:p>
          <a:p>
            <a:pPr algn="ctr" eaLnBrk="1" hangingPunct="1">
              <a:defRPr/>
            </a:pPr>
            <a:endParaRPr lang="de-DE" sz="1200" smtClean="0">
              <a:solidFill>
                <a:srgbClr val="44484A"/>
              </a:solidFill>
              <a:latin typeface="+mj-lt"/>
              <a:cs typeface="+mn-cs"/>
            </a:endParaRP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FCB8D01-16A5-4CB2-A5BC-7447645B3CBA}" type="slidenum">
              <a:rPr lang="de-DE" sz="1200">
                <a:solidFill>
                  <a:srgbClr val="44484A"/>
                </a:solidFill>
                <a:latin typeface="+mn-lt"/>
                <a:cs typeface="+mn-cs"/>
              </a:rPr>
              <a:pPr algn="r">
                <a:defRPr/>
              </a:pPr>
              <a:t>15</a:t>
            </a:fld>
            <a:endParaRPr lang="de-DE" sz="1200">
              <a:solidFill>
                <a:srgbClr val="44484A"/>
              </a:solidFill>
              <a:latin typeface="+mn-lt"/>
              <a:cs typeface="+mn-cs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484313"/>
            <a:ext cx="7924800" cy="1143000"/>
          </a:xfrm>
        </p:spPr>
        <p:txBody>
          <a:bodyPr/>
          <a:lstStyle/>
          <a:p>
            <a:pPr eaLnBrk="1" hangingPunct="1"/>
            <a:r>
              <a:rPr lang="de-DE" altLang="de-DE" smtClean="0"/>
              <a:t>Types of</a:t>
            </a:r>
            <a:r>
              <a:rPr lang="en-GB" altLang="de-DE" smtClean="0"/>
              <a:t> Proofs </a:t>
            </a:r>
            <a:r>
              <a:rPr lang="de-DE" altLang="de-DE" smtClean="0"/>
              <a:t>handed in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571750"/>
            <a:ext cx="7924800" cy="3286125"/>
          </a:xfrm>
        </p:spPr>
        <p:txBody>
          <a:bodyPr/>
          <a:lstStyle/>
          <a:p>
            <a:pPr eaLnBrk="1" hangingPunct="1"/>
            <a:r>
              <a:rPr lang="de-AT" altLang="de-DE" err="1" smtClean="0"/>
              <a:t>Formally</a:t>
            </a:r>
            <a:r>
              <a:rPr lang="de-AT" altLang="de-DE" smtClean="0"/>
              <a:t> </a:t>
            </a:r>
            <a:r>
              <a:rPr lang="de-AT" altLang="de-DE" err="1" smtClean="0"/>
              <a:t>aquired</a:t>
            </a:r>
            <a:r>
              <a:rPr lang="de-AT" altLang="de-DE" smtClean="0"/>
              <a:t> </a:t>
            </a:r>
            <a:r>
              <a:rPr lang="de-AT" altLang="de-DE" err="1" smtClean="0"/>
              <a:t>competences</a:t>
            </a:r>
            <a:r>
              <a:rPr lang="de-AT" altLang="de-DE" smtClean="0"/>
              <a:t>: </a:t>
            </a:r>
            <a:r>
              <a:rPr lang="de-AT" altLang="de-DE" err="1" smtClean="0"/>
              <a:t>degrees</a:t>
            </a:r>
            <a:r>
              <a:rPr lang="de-AT" altLang="de-DE" smtClean="0"/>
              <a:t>, </a:t>
            </a:r>
            <a:r>
              <a:rPr lang="de-AT" altLang="de-DE" err="1" smtClean="0"/>
              <a:t>school</a:t>
            </a:r>
            <a:r>
              <a:rPr lang="de-AT" altLang="de-DE" smtClean="0"/>
              <a:t> </a:t>
            </a:r>
            <a:r>
              <a:rPr lang="de-AT" altLang="de-DE" err="1" smtClean="0"/>
              <a:t>reports</a:t>
            </a:r>
            <a:r>
              <a:rPr lang="de-AT" altLang="de-DE" smtClean="0"/>
              <a:t>,…</a:t>
            </a:r>
            <a:endParaRPr lang="de-DE" altLang="de-DE" smtClean="0"/>
          </a:p>
          <a:p>
            <a:pPr eaLnBrk="1" hangingPunct="1">
              <a:spcBef>
                <a:spcPct val="60000"/>
              </a:spcBef>
            </a:pPr>
            <a:r>
              <a:rPr lang="en-GB" altLang="de-DE" smtClean="0"/>
              <a:t>Non-formally </a:t>
            </a:r>
            <a:r>
              <a:rPr lang="en-GB" altLang="de-DE" err="1" smtClean="0"/>
              <a:t>aquired</a:t>
            </a:r>
            <a:r>
              <a:rPr lang="en-GB" altLang="de-DE" smtClean="0"/>
              <a:t>: certificates of seminars, courses, ...  </a:t>
            </a:r>
          </a:p>
          <a:p>
            <a:pPr eaLnBrk="1" hangingPunct="1">
              <a:spcBef>
                <a:spcPct val="60000"/>
              </a:spcBef>
            </a:pPr>
            <a:r>
              <a:rPr lang="de-DE" altLang="de-DE" err="1" smtClean="0"/>
              <a:t>Informally</a:t>
            </a:r>
            <a:r>
              <a:rPr lang="de-DE" altLang="de-DE" smtClean="0"/>
              <a:t> </a:t>
            </a:r>
            <a:r>
              <a:rPr lang="de-DE" altLang="de-DE" err="1" smtClean="0"/>
              <a:t>aquired</a:t>
            </a:r>
            <a:r>
              <a:rPr lang="de-DE" altLang="de-DE" smtClean="0"/>
              <a:t>: </a:t>
            </a:r>
            <a:r>
              <a:rPr lang="de-DE" altLang="de-DE" err="1" smtClean="0"/>
              <a:t>written</a:t>
            </a:r>
            <a:r>
              <a:rPr lang="de-DE" altLang="de-DE" smtClean="0"/>
              <a:t> </a:t>
            </a:r>
            <a:r>
              <a:rPr lang="de-DE" altLang="de-DE" err="1"/>
              <a:t>recommendations</a:t>
            </a:r>
            <a:r>
              <a:rPr lang="de-DE" altLang="de-DE"/>
              <a:t>,</a:t>
            </a:r>
            <a:r>
              <a:rPr lang="de-DE" altLang="de-DE" smtClean="0"/>
              <a:t> </a:t>
            </a:r>
            <a:r>
              <a:rPr lang="de-DE" altLang="de-DE" err="1" smtClean="0"/>
              <a:t>papers</a:t>
            </a:r>
            <a:r>
              <a:rPr lang="de-DE" altLang="de-DE" smtClean="0"/>
              <a:t>, </a:t>
            </a:r>
            <a:r>
              <a:rPr lang="de-DE" altLang="de-DE" err="1" smtClean="0"/>
              <a:t>theses</a:t>
            </a:r>
            <a:r>
              <a:rPr lang="de-DE" altLang="de-DE" smtClean="0"/>
              <a:t>, </a:t>
            </a:r>
            <a:r>
              <a:rPr lang="de-DE" altLang="de-DE" err="1" smtClean="0"/>
              <a:t>seminar</a:t>
            </a:r>
            <a:r>
              <a:rPr lang="de-DE" altLang="de-DE" smtClean="0"/>
              <a:t> </a:t>
            </a:r>
            <a:r>
              <a:rPr lang="de-DE" altLang="de-DE" err="1" smtClean="0"/>
              <a:t>concepts</a:t>
            </a:r>
            <a:r>
              <a:rPr lang="de-DE" altLang="de-DE" smtClean="0"/>
              <a:t>, </a:t>
            </a:r>
            <a:r>
              <a:rPr lang="de-DE" altLang="de-DE" err="1" smtClean="0"/>
              <a:t>brochures</a:t>
            </a:r>
            <a:r>
              <a:rPr lang="de-DE" altLang="de-DE" smtClean="0"/>
              <a:t>,…..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135D6-3034-427B-98AC-5699713EBEA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ußzeilenplatzhalter 4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AT" altLang="de-DE" sz="1200">
              <a:solidFill>
                <a:srgbClr val="44484A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/>
        </p:spPr>
        <p:txBody>
          <a:bodyPr/>
          <a:lstStyle/>
          <a:p>
            <a:pPr algn="ctr">
              <a:defRPr/>
            </a:pPr>
            <a:endParaRPr lang="de-DE" sz="1200">
              <a:solidFill>
                <a:srgbClr val="44484A"/>
              </a:solidFill>
              <a:latin typeface="+mn-lt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484313"/>
            <a:ext cx="7924800" cy="792162"/>
          </a:xfrm>
        </p:spPr>
        <p:txBody>
          <a:bodyPr/>
          <a:lstStyle/>
          <a:p>
            <a:pPr eaLnBrk="1" hangingPunct="1"/>
            <a:r>
              <a:rPr lang="en-GB" altLang="de-DE" smtClean="0"/>
              <a:t>2 Different Qualifications</a:t>
            </a:r>
            <a:endParaRPr lang="de-DE" altLang="de-DE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05038"/>
            <a:ext cx="7924800" cy="2303462"/>
          </a:xfrm>
        </p:spPr>
        <p:txBody>
          <a:bodyPr/>
          <a:lstStyle/>
          <a:p>
            <a:pPr eaLnBrk="1" hangingPunct="1"/>
            <a:r>
              <a:rPr lang="de-DE" altLang="de-DE" smtClean="0">
                <a:solidFill>
                  <a:srgbClr val="FF0000"/>
                </a:solidFill>
              </a:rPr>
              <a:t>wba-</a:t>
            </a:r>
            <a:r>
              <a:rPr lang="de-DE" altLang="de-DE" err="1" smtClean="0">
                <a:solidFill>
                  <a:srgbClr val="FF0000"/>
                </a:solidFill>
              </a:rPr>
              <a:t>Certificate</a:t>
            </a:r>
            <a:r>
              <a:rPr lang="en-GB" altLang="de-DE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altLang="de-DE" smtClean="0"/>
              <a:t>Basic </a:t>
            </a:r>
            <a:r>
              <a:rPr lang="de-DE" altLang="de-DE" err="1" smtClean="0"/>
              <a:t>Degree</a:t>
            </a:r>
            <a:r>
              <a:rPr lang="de-DE" altLang="de-DE" smtClean="0"/>
              <a:t> </a:t>
            </a:r>
            <a:r>
              <a:rPr lang="de-DE" altLang="de-DE" err="1" smtClean="0"/>
              <a:t>for</a:t>
            </a:r>
            <a:r>
              <a:rPr lang="de-DE" altLang="de-DE" smtClean="0"/>
              <a:t> all Adult </a:t>
            </a:r>
            <a:r>
              <a:rPr lang="de-DE" altLang="de-DE" err="1" smtClean="0"/>
              <a:t>Educators</a:t>
            </a:r>
            <a:endParaRPr lang="de-DE" altLang="de-DE" smtClean="0"/>
          </a:p>
          <a:p>
            <a:pPr eaLnBrk="1" hangingPunct="1">
              <a:buFontTx/>
              <a:buNone/>
            </a:pPr>
            <a:endParaRPr lang="de-DE" altLang="de-DE" sz="1000" smtClean="0"/>
          </a:p>
          <a:p>
            <a:pPr eaLnBrk="1" hangingPunct="1"/>
            <a:r>
              <a:rPr lang="de-DE" altLang="de-DE" smtClean="0">
                <a:solidFill>
                  <a:srgbClr val="FF0000"/>
                </a:solidFill>
              </a:rPr>
              <a:t>wba-</a:t>
            </a:r>
            <a:r>
              <a:rPr lang="de-DE" altLang="de-DE" err="1" smtClean="0">
                <a:solidFill>
                  <a:srgbClr val="FF0000"/>
                </a:solidFill>
              </a:rPr>
              <a:t>Diploma</a:t>
            </a:r>
            <a:r>
              <a:rPr lang="de-DE" altLang="de-DE" smtClean="0"/>
              <a:t> </a:t>
            </a:r>
          </a:p>
          <a:p>
            <a:pPr eaLnBrk="1" hangingPunct="1">
              <a:buFontTx/>
              <a:buNone/>
            </a:pPr>
            <a:r>
              <a:rPr lang="de-DE" altLang="de-DE" err="1" smtClean="0"/>
              <a:t>Specific</a:t>
            </a:r>
            <a:r>
              <a:rPr lang="de-DE" altLang="de-DE" smtClean="0"/>
              <a:t> </a:t>
            </a:r>
            <a:r>
              <a:rPr lang="de-DE" altLang="de-DE" err="1" smtClean="0"/>
              <a:t>Degree</a:t>
            </a:r>
            <a:r>
              <a:rPr lang="de-DE" altLang="de-DE" smtClean="0"/>
              <a:t> </a:t>
            </a:r>
            <a:r>
              <a:rPr lang="de-DE" altLang="de-DE" err="1" smtClean="0"/>
              <a:t>for</a:t>
            </a:r>
            <a:r>
              <a:rPr lang="de-DE" altLang="de-DE" smtClean="0"/>
              <a:t> 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de-DE" altLang="de-DE" sz="2200" err="1" smtClean="0"/>
              <a:t>Teachers</a:t>
            </a:r>
            <a:r>
              <a:rPr lang="de-DE" altLang="de-DE" sz="2200" smtClean="0"/>
              <a:t> / Trainers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de-DE" altLang="de-DE" sz="2200" err="1" smtClean="0"/>
              <a:t>Counsellors</a:t>
            </a:r>
            <a:endParaRPr lang="de-DE" altLang="de-DE" sz="2200" smtClean="0"/>
          </a:p>
          <a:p>
            <a:pPr marL="914400" lvl="1" indent="-514350" eaLnBrk="1" hangingPunct="1">
              <a:buFontTx/>
              <a:buAutoNum type="arabicPeriod"/>
            </a:pPr>
            <a:r>
              <a:rPr lang="de-DE" altLang="de-DE" sz="2200" smtClean="0"/>
              <a:t>Educational Managers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de-DE" altLang="de-DE" sz="2200" err="1" smtClean="0"/>
              <a:t>Librarians</a:t>
            </a:r>
            <a:r>
              <a:rPr lang="de-DE" altLang="de-DE" sz="2200" smtClean="0"/>
              <a:t> / </a:t>
            </a:r>
            <a:r>
              <a:rPr lang="de-DE" altLang="de-DE" sz="2200" err="1" smtClean="0"/>
              <a:t>Informational</a:t>
            </a:r>
            <a:r>
              <a:rPr lang="de-DE" altLang="de-DE" sz="2200" smtClean="0"/>
              <a:t> Managers</a:t>
            </a:r>
          </a:p>
          <a:p>
            <a:pPr eaLnBrk="1" hangingPunct="1">
              <a:buFontTx/>
              <a:buNone/>
            </a:pPr>
            <a:r>
              <a:rPr lang="de-DE" altLang="de-DE" smtClean="0"/>
              <a:t> 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endParaRPr lang="de-DE" altLang="de-DE" smtClean="0"/>
          </a:p>
          <a:p>
            <a:pPr eaLnBrk="1" hangingPunct="1">
              <a:spcBef>
                <a:spcPct val="60000"/>
              </a:spcBef>
              <a:buFontTx/>
              <a:buNone/>
            </a:pPr>
            <a:endParaRPr lang="de-DE" altLang="de-DE" smtClean="0"/>
          </a:p>
        </p:txBody>
      </p:sp>
      <p:pic>
        <p:nvPicPr>
          <p:cNvPr id="90117" name="Grafi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1412875"/>
            <a:ext cx="163036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8" name="Grafi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99238" y="3644900"/>
            <a:ext cx="1619250" cy="229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>
          <a:xfrm>
            <a:off x="2590800" y="62484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9B4B7F-3BFA-42EB-A2A3-F2B291D0805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E8D6EDD-466B-4053-BB23-5499B3123C0C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7848600" cy="720725"/>
          </a:xfrm>
        </p:spPr>
        <p:txBody>
          <a:bodyPr/>
          <a:lstStyle/>
          <a:p>
            <a:pPr eaLnBrk="1" hangingPunct="1"/>
            <a:r>
              <a:rPr lang="en-GB" altLang="de-DE" smtClean="0"/>
              <a:t>Facts</a:t>
            </a:r>
            <a:r>
              <a:rPr lang="de-DE" altLang="de-DE" smtClean="0"/>
              <a:t> up to May 2014         … </a:t>
            </a:r>
            <a:r>
              <a:rPr lang="de-DE" altLang="de-DE" b="0" smtClean="0"/>
              <a:t>approximately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7920038" cy="3024187"/>
          </a:xfrm>
        </p:spPr>
        <p:txBody>
          <a:bodyPr/>
          <a:lstStyle/>
          <a:p>
            <a:pPr eaLnBrk="1" hangingPunct="1"/>
            <a:r>
              <a:rPr lang="en-GB" altLang="de-DE" smtClean="0">
                <a:solidFill>
                  <a:srgbClr val="E02B06"/>
                </a:solidFill>
              </a:rPr>
              <a:t>1800</a:t>
            </a:r>
            <a:r>
              <a:rPr lang="en-GB" altLang="de-DE" smtClean="0"/>
              <a:t> Registrations for the certification process</a:t>
            </a:r>
          </a:p>
          <a:p>
            <a:pPr eaLnBrk="1" hangingPunct="1"/>
            <a:r>
              <a:rPr lang="en-GB" altLang="de-DE" smtClean="0">
                <a:solidFill>
                  <a:srgbClr val="E02B06"/>
                </a:solidFill>
              </a:rPr>
              <a:t>1300 </a:t>
            </a:r>
            <a:r>
              <a:rPr lang="en-GB" altLang="de-DE" smtClean="0"/>
              <a:t>Portfolios evaluated </a:t>
            </a:r>
          </a:p>
          <a:p>
            <a:pPr eaLnBrk="1" hangingPunct="1"/>
            <a:r>
              <a:rPr lang="en-GB" altLang="de-DE" smtClean="0">
                <a:solidFill>
                  <a:srgbClr val="E02B06"/>
                </a:solidFill>
              </a:rPr>
              <a:t> 720</a:t>
            </a:r>
            <a:r>
              <a:rPr lang="en-GB" altLang="de-DE" smtClean="0"/>
              <a:t> Certificates for </a:t>
            </a:r>
            <a:r>
              <a:rPr lang="de-DE" altLang="de-DE" smtClean="0"/>
              <a:t>Adult </a:t>
            </a:r>
            <a:r>
              <a:rPr lang="de-DE" altLang="de-DE" err="1" smtClean="0"/>
              <a:t>Educators</a:t>
            </a:r>
            <a:endParaRPr lang="en-GB" altLang="de-DE" smtClean="0"/>
          </a:p>
          <a:p>
            <a:pPr eaLnBrk="1" hangingPunct="1"/>
            <a:r>
              <a:rPr lang="en-GB" altLang="de-DE" smtClean="0">
                <a:solidFill>
                  <a:srgbClr val="E02B06"/>
                </a:solidFill>
              </a:rPr>
              <a:t> 170</a:t>
            </a:r>
            <a:r>
              <a:rPr lang="en-GB" altLang="de-DE" smtClean="0"/>
              <a:t> Diplomas awarded:</a:t>
            </a:r>
          </a:p>
          <a:p>
            <a:pPr lvl="1" eaLnBrk="1" hangingPunct="1"/>
            <a:r>
              <a:rPr lang="en-GB" altLang="de-DE" sz="2400" smtClean="0"/>
              <a:t>33 Counselling</a:t>
            </a:r>
          </a:p>
          <a:p>
            <a:pPr lvl="1" eaLnBrk="1" hangingPunct="1"/>
            <a:r>
              <a:rPr lang="en-GB" altLang="de-DE" sz="2400" smtClean="0"/>
              <a:t>76 Educational Management</a:t>
            </a:r>
          </a:p>
          <a:p>
            <a:pPr lvl="1" eaLnBrk="1" hangingPunct="1"/>
            <a:r>
              <a:rPr lang="en-GB" altLang="de-DE" sz="2400" smtClean="0"/>
              <a:t>58 Teaching/Training</a:t>
            </a:r>
          </a:p>
          <a:p>
            <a:pPr lvl="1" eaLnBrk="1" hangingPunct="1"/>
            <a:r>
              <a:rPr lang="en-GB" altLang="de-DE" sz="2400" smtClean="0"/>
              <a:t>  3 Library/Informational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8C67044-42BF-4C9B-A93D-58F9F3FD0BC5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7996237" cy="1143000"/>
          </a:xfrm>
        </p:spPr>
        <p:txBody>
          <a:bodyPr/>
          <a:lstStyle/>
          <a:p>
            <a:pPr eaLnBrk="1" hangingPunct="1"/>
            <a:r>
              <a:rPr lang="de-DE" altLang="de-DE" smtClean="0"/>
              <a:t>wba-Office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7924800" cy="38703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altLang="de-DE" sz="2400" smtClean="0"/>
              <a:t>Siebensterngasse 21/2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altLang="de-DE" sz="2400" smtClean="0"/>
              <a:t>1070 Vienna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DE" altLang="de-DE" sz="2400" smtClean="0"/>
              <a:t>Austria</a:t>
            </a:r>
          </a:p>
        </p:txBody>
      </p:sp>
      <p:pic>
        <p:nvPicPr>
          <p:cNvPr id="102404" name="Picture 4" descr="gruppe6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565400"/>
            <a:ext cx="54006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00438"/>
            <a:ext cx="4953000" cy="1728787"/>
          </a:xfrm>
        </p:spPr>
        <p:txBody>
          <a:bodyPr/>
          <a:lstStyle/>
          <a:p>
            <a:pPr eaLnBrk="1" hangingPunct="1"/>
            <a:r>
              <a:rPr lang="de-DE" altLang="de-DE" sz="3200" smtClean="0"/>
              <a:t>www.wba.or.at</a:t>
            </a:r>
          </a:p>
          <a:p>
            <a:pPr eaLnBrk="1" hangingPunct="1"/>
            <a:endParaRPr lang="de-DE" altLang="de-DE" sz="1800" smtClean="0">
              <a:solidFill>
                <a:schemeClr val="tx1"/>
              </a:solidFill>
            </a:endParaRPr>
          </a:p>
          <a:p>
            <a:pPr eaLnBrk="1" hangingPunct="1"/>
            <a:r>
              <a:rPr lang="de-DE" altLang="de-DE" sz="2400" smtClean="0"/>
              <a:t>Tel: ++43-1-5242000 </a:t>
            </a:r>
          </a:p>
          <a:p>
            <a:pPr eaLnBrk="1" hangingPunct="1"/>
            <a:endParaRPr lang="de-DE" altLang="de-DE" sz="2400" smtClean="0"/>
          </a:p>
        </p:txBody>
      </p:sp>
      <p:sp>
        <p:nvSpPr>
          <p:cNvPr id="104450" name="Rectangle 9"/>
          <p:cNvSpPr>
            <a:spLocks noChangeArrowheads="1"/>
          </p:cNvSpPr>
          <p:nvPr/>
        </p:nvSpPr>
        <p:spPr bwMode="auto">
          <a:xfrm>
            <a:off x="468313" y="1196975"/>
            <a:ext cx="495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AT" altLang="de-DE" sz="3000" b="1">
              <a:solidFill>
                <a:srgbClr val="E22B06"/>
              </a:solidFill>
              <a:latin typeface="Arial" charset="0"/>
            </a:endParaRPr>
          </a:p>
        </p:txBody>
      </p:sp>
      <p:sp>
        <p:nvSpPr>
          <p:cNvPr id="104451" name="Text Box 11"/>
          <p:cNvSpPr txBox="1">
            <a:spLocks noChangeArrowheads="1"/>
          </p:cNvSpPr>
          <p:nvPr/>
        </p:nvSpPr>
        <p:spPr bwMode="auto">
          <a:xfrm>
            <a:off x="305210" y="1556792"/>
            <a:ext cx="3780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de-DE" sz="3600" b="1">
                <a:solidFill>
                  <a:srgbClr val="FF0000"/>
                </a:solidFill>
                <a:latin typeface="Arial" charset="0"/>
              </a:rPr>
              <a:t>Thank</a:t>
            </a:r>
            <a:r>
              <a:rPr lang="de-DE" altLang="de-DE" sz="3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de-DE" altLang="de-DE" sz="3600" b="1" err="1">
                <a:solidFill>
                  <a:srgbClr val="FF0000"/>
                </a:solidFill>
                <a:latin typeface="Arial" charset="0"/>
              </a:rPr>
              <a:t>you</a:t>
            </a:r>
            <a:r>
              <a:rPr lang="de-DE" altLang="de-DE" sz="3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de-DE" altLang="de-DE" sz="3600" b="1" err="1">
                <a:solidFill>
                  <a:srgbClr val="FF0000"/>
                </a:solidFill>
                <a:latin typeface="Arial" charset="0"/>
              </a:rPr>
              <a:t>for</a:t>
            </a:r>
            <a:r>
              <a:rPr lang="de-DE" altLang="de-DE" sz="3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altLang="de-DE" sz="3600" b="1" smtClean="0">
                <a:solidFill>
                  <a:srgbClr val="FF0000"/>
                </a:solidFill>
                <a:latin typeface="Arial" charset="0"/>
              </a:rPr>
              <a:t>your</a:t>
            </a:r>
            <a:r>
              <a:rPr lang="de-DE" altLang="de-DE" sz="36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de-DE" altLang="de-DE" sz="3600" b="1" err="1">
                <a:solidFill>
                  <a:srgbClr val="FF0000"/>
                </a:solidFill>
                <a:latin typeface="Arial" charset="0"/>
              </a:rPr>
              <a:t>attention</a:t>
            </a:r>
            <a:r>
              <a:rPr lang="de-DE" altLang="de-DE" sz="3600" b="1">
                <a:solidFill>
                  <a:srgbClr val="FF0000"/>
                </a:solidFill>
                <a:latin typeface="Arial" charset="0"/>
              </a:rPr>
              <a:t>!</a:t>
            </a:r>
          </a:p>
        </p:txBody>
      </p:sp>
      <p:pic>
        <p:nvPicPr>
          <p:cNvPr id="104452" name="Grafik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716588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2195513" y="5876925"/>
            <a:ext cx="2519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i="1">
                <a:latin typeface="Arial" charset="0"/>
              </a:rPr>
              <a:t>Funded by the Federal </a:t>
            </a:r>
            <a:r>
              <a:rPr lang="en-GB" altLang="de-DE" sz="1200" i="1">
                <a:latin typeface="Arial" charset="0"/>
              </a:rPr>
              <a:t>Ministry of Education and Women´s Affairs</a:t>
            </a:r>
            <a:endParaRPr lang="de-DE" altLang="de-DE" sz="1200" i="1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1775" y="6248400"/>
            <a:ext cx="3248025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+mj-lt"/>
              </a:rPr>
              <a:t>Austrian Academy of Continuing Education Petra Steiner (May 2014)</a:t>
            </a:r>
            <a:endParaRPr lang="de-DE" sz="1200">
              <a:solidFill>
                <a:srgbClr val="44484A"/>
              </a:solidFill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BDB6A-4D9F-4843-B4A9-F95996AE4A13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7924800" cy="1143000"/>
          </a:xfrm>
        </p:spPr>
        <p:txBody>
          <a:bodyPr/>
          <a:lstStyle/>
          <a:p>
            <a:pPr eaLnBrk="1" hangingPunct="1"/>
            <a:r>
              <a:rPr lang="en-GB" altLang="de-DE" smtClean="0"/>
              <a:t>Table of Content</a:t>
            </a:r>
            <a:endParaRPr lang="de-DE" altLang="de-DE" smtClean="0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7924800" cy="352901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What</a:t>
            </a:r>
            <a:r>
              <a:rPr lang="de-DE" altLang="de-DE" smtClean="0"/>
              <a:t> </a:t>
            </a:r>
            <a:r>
              <a:rPr lang="de-DE" altLang="de-DE" err="1" smtClean="0"/>
              <a:t>is</a:t>
            </a:r>
            <a:r>
              <a:rPr lang="de-DE" altLang="de-DE" smtClean="0"/>
              <a:t> </a:t>
            </a:r>
            <a:r>
              <a:rPr lang="de-DE" altLang="de-DE" err="1" smtClean="0"/>
              <a:t>the</a:t>
            </a:r>
            <a:r>
              <a:rPr lang="de-DE" altLang="de-DE" smtClean="0"/>
              <a:t> Austrian Academy of </a:t>
            </a:r>
            <a:r>
              <a:rPr lang="de-DE" altLang="de-DE" err="1" smtClean="0"/>
              <a:t>Continuing</a:t>
            </a:r>
            <a:r>
              <a:rPr lang="de-DE" altLang="de-DE" smtClean="0"/>
              <a:t> Education / wba ?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</a:pPr>
            <a:r>
              <a:rPr lang="de-DE" altLang="de-DE" sz="2000" b="1" i="1" smtClean="0"/>
              <a:t>  </a:t>
            </a:r>
            <a:r>
              <a:rPr lang="de-DE" altLang="de-DE" sz="2000" b="1" i="1" err="1" smtClean="0"/>
              <a:t>Founded</a:t>
            </a:r>
            <a:r>
              <a:rPr lang="de-DE" altLang="de-DE" sz="2000" b="1" i="1" smtClean="0"/>
              <a:t>  </a:t>
            </a:r>
            <a:r>
              <a:rPr lang="de-DE" altLang="de-DE" sz="2000" b="1" i="1" err="1" smtClean="0"/>
              <a:t>by</a:t>
            </a:r>
            <a:r>
              <a:rPr lang="de-DE" altLang="de-DE" sz="2000" b="1" i="1" smtClean="0"/>
              <a:t>… Organisational Milestones &amp; </a:t>
            </a:r>
            <a:r>
              <a:rPr lang="de-DE" altLang="de-DE" sz="2000" b="1" i="1" err="1" smtClean="0"/>
              <a:t>Structure</a:t>
            </a:r>
            <a:endParaRPr lang="de-DE" altLang="de-DE" sz="2000" b="1" i="1"/>
          </a:p>
          <a:p>
            <a:pPr marL="400050" lvl="1" indent="0" eaLnBrk="1" hangingPunct="1">
              <a:lnSpc>
                <a:spcPct val="90000"/>
              </a:lnSpc>
              <a:buFontTx/>
              <a:buNone/>
            </a:pPr>
            <a:endParaRPr lang="de-DE" altLang="de-DE" sz="2000" smtClean="0"/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Professionalisation</a:t>
            </a:r>
            <a:r>
              <a:rPr lang="de-DE" altLang="de-DE" smtClean="0"/>
              <a:t> </a:t>
            </a:r>
            <a:r>
              <a:rPr lang="de-DE" altLang="de-DE" err="1" smtClean="0"/>
              <a:t>of</a:t>
            </a:r>
            <a:r>
              <a:rPr lang="de-DE" altLang="de-DE" smtClean="0"/>
              <a:t> “Adult </a:t>
            </a:r>
            <a:r>
              <a:rPr lang="de-DE" altLang="de-DE" err="1" smtClean="0"/>
              <a:t>Educators</a:t>
            </a:r>
            <a:r>
              <a:rPr lang="de-DE" altLang="de-DE" smtClean="0"/>
              <a:t>“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</a:pPr>
            <a:r>
              <a:rPr lang="de-DE" altLang="de-DE" sz="2000" b="1" i="1" smtClean="0"/>
              <a:t>  Standards: Competence </a:t>
            </a:r>
            <a:r>
              <a:rPr lang="de-DE" altLang="de-DE" sz="2000" b="1" i="1" err="1" smtClean="0"/>
              <a:t>Profiles</a:t>
            </a:r>
            <a:r>
              <a:rPr lang="de-DE" altLang="de-DE" sz="2000" b="1" i="1" smtClean="0"/>
              <a:t>, Target Groups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</a:pPr>
            <a:endParaRPr lang="de-DE" altLang="de-DE" sz="2000" smtClean="0"/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err="1" smtClean="0"/>
              <a:t>Process</a:t>
            </a:r>
            <a:r>
              <a:rPr lang="de-DE" altLang="de-DE" smtClean="0"/>
              <a:t> of Recognition and Accreditation</a:t>
            </a:r>
            <a:endParaRPr lang="de-DE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3600" b="1" err="1"/>
              <a:t>What</a:t>
            </a:r>
            <a:r>
              <a:rPr lang="de-DE" altLang="de-DE" sz="3600" b="1"/>
              <a:t> </a:t>
            </a:r>
            <a:r>
              <a:rPr lang="de-DE" altLang="de-DE" sz="3600" b="1" err="1"/>
              <a:t>is</a:t>
            </a:r>
            <a:r>
              <a:rPr lang="de-DE" altLang="de-DE" sz="3600" b="1"/>
              <a:t> </a:t>
            </a:r>
            <a:r>
              <a:rPr lang="de-DE" altLang="de-DE" sz="3600" b="1" err="1"/>
              <a:t>the</a:t>
            </a:r>
            <a:r>
              <a:rPr lang="de-DE" altLang="de-DE" sz="3600" b="1"/>
              <a:t> Austrian Academy of </a:t>
            </a:r>
            <a:r>
              <a:rPr lang="de-DE" altLang="de-DE" sz="3600" b="1" err="1"/>
              <a:t>Continuing</a:t>
            </a:r>
            <a:r>
              <a:rPr lang="de-DE" altLang="de-DE" sz="3600" b="1"/>
              <a:t> Education / wba </a:t>
            </a:r>
            <a:r>
              <a:rPr lang="de-DE" altLang="de-DE" sz="3600" b="1" smtClean="0"/>
              <a:t>?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de-DE" altLang="de-DE" sz="3000"/>
          </a:p>
          <a:p>
            <a:pPr marL="400050" lvl="1" indent="0" algn="ctr" eaLnBrk="1" hangingPunct="1">
              <a:lnSpc>
                <a:spcPct val="90000"/>
              </a:lnSpc>
              <a:buFontTx/>
              <a:buNone/>
            </a:pPr>
            <a:r>
              <a:rPr lang="de-DE" altLang="de-DE" sz="3000" b="1" i="1"/>
              <a:t>  </a:t>
            </a:r>
            <a:r>
              <a:rPr lang="de-DE" altLang="de-DE" sz="3000" i="1" err="1"/>
              <a:t>Founded</a:t>
            </a:r>
            <a:r>
              <a:rPr lang="de-DE" altLang="de-DE" sz="3000" i="1"/>
              <a:t>  </a:t>
            </a:r>
            <a:r>
              <a:rPr lang="de-DE" altLang="de-DE" sz="3000" i="1" err="1"/>
              <a:t>by</a:t>
            </a:r>
            <a:r>
              <a:rPr lang="de-DE" altLang="de-DE" sz="3000" i="1"/>
              <a:t>… </a:t>
            </a:r>
            <a:endParaRPr lang="de-DE" altLang="de-DE" sz="3000" i="1" smtClean="0"/>
          </a:p>
          <a:p>
            <a:pPr marL="400050" lvl="1" indent="0" algn="ctr" eaLnBrk="1" hangingPunct="1">
              <a:lnSpc>
                <a:spcPct val="90000"/>
              </a:lnSpc>
              <a:buFontTx/>
              <a:buNone/>
            </a:pPr>
            <a:r>
              <a:rPr lang="de-DE" altLang="de-DE" sz="3000" i="1" smtClean="0"/>
              <a:t>Organisational Milestones</a:t>
            </a:r>
          </a:p>
          <a:p>
            <a:pPr marL="400050" lvl="1" indent="0" algn="ctr" eaLnBrk="1" hangingPunct="1">
              <a:lnSpc>
                <a:spcPct val="90000"/>
              </a:lnSpc>
              <a:buFontTx/>
              <a:buNone/>
            </a:pPr>
            <a:r>
              <a:rPr lang="de-DE" altLang="de-DE" sz="3000" i="1" err="1" smtClean="0"/>
              <a:t>Structure</a:t>
            </a:r>
            <a:endParaRPr lang="de-DE" altLang="de-DE" sz="3000" i="1"/>
          </a:p>
          <a:p>
            <a:pPr marL="0" indent="0" algn="ctr">
              <a:buNone/>
            </a:pPr>
            <a:endParaRPr lang="de-AT" sz="30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71800" y="6248400"/>
            <a:ext cx="3248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D7150-353C-41E3-B74D-447BB6F1664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106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43213" y="6248400"/>
            <a:ext cx="338455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+mj-lt"/>
              </a:rPr>
              <a:t>Austrian Academy of Continuing Education Petra Steiner (May 2014)</a:t>
            </a:r>
            <a:endParaRPr lang="de-DE" sz="1200">
              <a:solidFill>
                <a:srgbClr val="44484A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448C1-7DB7-43FE-9A4F-C2FA3B211F53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7924800" cy="1143000"/>
          </a:xfrm>
        </p:spPr>
        <p:txBody>
          <a:bodyPr/>
          <a:lstStyle/>
          <a:p>
            <a:pPr eaLnBrk="1" hangingPunct="1"/>
            <a:r>
              <a:rPr lang="en-GB" altLang="de-DE"/>
              <a:t>w</a:t>
            </a:r>
            <a:r>
              <a:rPr lang="en-GB" altLang="de-DE" smtClean="0"/>
              <a:t>ba – a Model of Recognition of Adult Educators´ Competences</a:t>
            </a:r>
            <a:endParaRPr lang="de-DE" altLang="de-DE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08920"/>
            <a:ext cx="7924800" cy="3383905"/>
          </a:xfrm>
        </p:spPr>
        <p:txBody>
          <a:bodyPr/>
          <a:lstStyle/>
          <a:p>
            <a:pPr eaLnBrk="1" hangingPunct="1"/>
            <a:r>
              <a:rPr lang="de-DE" altLang="de-DE" sz="2400" smtClean="0"/>
              <a:t>wba </a:t>
            </a:r>
            <a:r>
              <a:rPr lang="de-DE" altLang="de-DE" sz="2400" err="1" smtClean="0"/>
              <a:t>is</a:t>
            </a:r>
            <a:r>
              <a:rPr lang="de-DE" altLang="de-DE" sz="2400" smtClean="0"/>
              <a:t> an initiative </a:t>
            </a:r>
            <a:r>
              <a:rPr lang="de-DE" altLang="de-DE" sz="2400" err="1" smtClean="0"/>
              <a:t>that</a:t>
            </a:r>
            <a:r>
              <a:rPr lang="de-DE" altLang="de-DE" sz="2400" smtClean="0"/>
              <a:t> </a:t>
            </a:r>
            <a:r>
              <a:rPr lang="de-DE" altLang="de-DE" sz="2400" err="1" smtClean="0"/>
              <a:t>validates</a:t>
            </a:r>
            <a:r>
              <a:rPr lang="de-DE" altLang="de-DE" sz="2400" smtClean="0"/>
              <a:t> and </a:t>
            </a:r>
            <a:r>
              <a:rPr lang="de-DE" altLang="de-DE" sz="2400" err="1" smtClean="0"/>
              <a:t>recognises</a:t>
            </a:r>
            <a:r>
              <a:rPr lang="de-DE" altLang="de-DE" sz="2400" smtClean="0"/>
              <a:t> </a:t>
            </a:r>
            <a:r>
              <a:rPr lang="de-DE" altLang="de-DE" sz="2400" err="1" smtClean="0"/>
              <a:t>competences</a:t>
            </a:r>
            <a:r>
              <a:rPr lang="de-DE" altLang="de-DE" sz="2400" smtClean="0"/>
              <a:t> of adult </a:t>
            </a:r>
            <a:r>
              <a:rPr lang="de-DE" altLang="de-DE" sz="2400" err="1" smtClean="0"/>
              <a:t>educators</a:t>
            </a:r>
            <a:endParaRPr lang="de-DE" altLang="de-DE" sz="2400" smtClean="0"/>
          </a:p>
          <a:p>
            <a:pPr eaLnBrk="1" hangingPunct="1"/>
            <a:r>
              <a:rPr lang="en-GB" altLang="de-DE" sz="2400"/>
              <a:t>Recognises </a:t>
            </a:r>
            <a:r>
              <a:rPr lang="de-DE" altLang="de-DE" sz="2400" err="1"/>
              <a:t>formally</a:t>
            </a:r>
            <a:r>
              <a:rPr lang="de-DE" altLang="de-DE" sz="2400"/>
              <a:t>, non-</a:t>
            </a:r>
            <a:r>
              <a:rPr lang="de-DE" altLang="de-DE" sz="2400" err="1"/>
              <a:t>formally</a:t>
            </a:r>
            <a:r>
              <a:rPr lang="de-DE" altLang="de-DE" sz="2400"/>
              <a:t> and </a:t>
            </a:r>
            <a:r>
              <a:rPr lang="de-DE" altLang="de-DE" sz="2400" err="1"/>
              <a:t>informally</a:t>
            </a:r>
            <a:r>
              <a:rPr lang="de-DE" altLang="de-DE" sz="2400"/>
              <a:t> </a:t>
            </a:r>
            <a:r>
              <a:rPr lang="de-DE" altLang="de-DE" sz="2400" err="1"/>
              <a:t>acquired</a:t>
            </a:r>
            <a:r>
              <a:rPr lang="de-DE" altLang="de-DE" sz="2400"/>
              <a:t> </a:t>
            </a:r>
            <a:r>
              <a:rPr lang="de-DE" altLang="de-DE" sz="2400" err="1" smtClean="0"/>
              <a:t>competences</a:t>
            </a:r>
            <a:endParaRPr lang="de-DE" altLang="de-DE" sz="2400" smtClean="0"/>
          </a:p>
          <a:p>
            <a:pPr eaLnBrk="1" hangingPunct="1"/>
            <a:r>
              <a:rPr lang="en-GB" altLang="de-DE" sz="2400" smtClean="0"/>
              <a:t>No educational provider</a:t>
            </a:r>
          </a:p>
          <a:p>
            <a:pPr eaLnBrk="1" hangingPunct="1"/>
            <a:r>
              <a:rPr lang="en-GB" altLang="de-DE" sz="2400" smtClean="0"/>
              <a:t>Awards qualifications for adult educators</a:t>
            </a:r>
          </a:p>
          <a:p>
            <a:pPr>
              <a:lnSpc>
                <a:spcPct val="90000"/>
              </a:lnSpc>
            </a:pPr>
            <a:r>
              <a:rPr lang="de-DE" altLang="de-DE" sz="2400" err="1" smtClean="0"/>
              <a:t>Improves</a:t>
            </a:r>
            <a:r>
              <a:rPr lang="de-DE" altLang="de-DE" sz="2400" smtClean="0"/>
              <a:t> </a:t>
            </a:r>
            <a:r>
              <a:rPr lang="de-DE" altLang="de-DE" sz="2400" err="1" smtClean="0"/>
              <a:t>professionalisation</a:t>
            </a:r>
            <a:r>
              <a:rPr lang="de-DE" altLang="de-DE" sz="2400" smtClean="0"/>
              <a:t> and </a:t>
            </a:r>
            <a:r>
              <a:rPr lang="de-DE" altLang="de-DE" sz="2400" err="1" smtClean="0"/>
              <a:t>quality</a:t>
            </a:r>
            <a:r>
              <a:rPr lang="de-DE" altLang="de-DE" sz="2400" smtClean="0"/>
              <a:t> in </a:t>
            </a:r>
            <a:r>
              <a:rPr lang="de-DE" altLang="de-DE" sz="2400" err="1" smtClean="0"/>
              <a:t>work</a:t>
            </a:r>
            <a:endParaRPr lang="de-DE" altLang="de-DE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E1EE235-2936-4EE2-8A9F-B00AA5859AEE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7924800" cy="4464050"/>
          </a:xfrm>
        </p:spPr>
        <p:txBody>
          <a:bodyPr/>
          <a:lstStyle/>
          <a:p>
            <a:pPr marL="269875" indent="-269875" eaLnBrk="1" hangingPunct="1">
              <a:buFontTx/>
              <a:buNone/>
            </a:pPr>
            <a:r>
              <a:rPr lang="en-GB" sz="3000" b="1" smtClean="0"/>
              <a:t>Reasons for Setting up wba</a:t>
            </a:r>
          </a:p>
          <a:p>
            <a:pPr marL="269875" indent="-269875" eaLnBrk="1" hangingPunct="1">
              <a:lnSpc>
                <a:spcPct val="90000"/>
              </a:lnSpc>
              <a:buFontTx/>
              <a:buNone/>
            </a:pPr>
            <a:endParaRPr lang="en-GB" sz="1000" smtClean="0"/>
          </a:p>
          <a:p>
            <a:pPr marL="269875" indent="-269875" eaLnBrk="1" hangingPunct="1">
              <a:lnSpc>
                <a:spcPct val="90000"/>
              </a:lnSpc>
            </a:pPr>
            <a:r>
              <a:rPr lang="en-GB" sz="2600" smtClean="0"/>
              <a:t>Estimated 100 000 adult educators in Austria</a:t>
            </a:r>
          </a:p>
          <a:p>
            <a:pPr marL="269875" indent="-269875" eaLnBrk="1" hangingPunct="1">
              <a:lnSpc>
                <a:spcPct val="90000"/>
              </a:lnSpc>
            </a:pPr>
            <a:r>
              <a:rPr lang="en-GB" sz="2600" smtClean="0"/>
              <a:t>No Austrian-wide standardised vocational education and qualification</a:t>
            </a:r>
          </a:p>
          <a:p>
            <a:pPr marL="269875" indent="-269875" eaLnBrk="1" hangingPunct="1">
              <a:lnSpc>
                <a:spcPct val="90000"/>
              </a:lnSpc>
            </a:pPr>
            <a:r>
              <a:rPr lang="en-GB" sz="2600" err="1" smtClean="0"/>
              <a:t>Professionalisation</a:t>
            </a:r>
            <a:r>
              <a:rPr lang="en-GB" sz="2600" smtClean="0"/>
              <a:t> / setting standards</a:t>
            </a:r>
          </a:p>
          <a:p>
            <a:pPr marL="269875" indent="-269875" eaLnBrk="1" hangingPunct="1">
              <a:lnSpc>
                <a:spcPct val="90000"/>
              </a:lnSpc>
            </a:pPr>
            <a:r>
              <a:rPr lang="en-GB" sz="2600" smtClean="0"/>
              <a:t>Increasing permeability of the education system </a:t>
            </a:r>
            <a:r>
              <a:rPr lang="en-GB" sz="2600" smtClean="0">
                <a:sym typeface="Wingdings" pitchFamily="2" charset="2"/>
              </a:rPr>
              <a:t> e.g. specific master study programmes</a:t>
            </a:r>
          </a:p>
          <a:p>
            <a:pPr marL="269875" indent="-269875" eaLnBrk="1" hangingPunct="1">
              <a:lnSpc>
                <a:spcPct val="90000"/>
              </a:lnSpc>
            </a:pPr>
            <a:r>
              <a:rPr lang="en-GB" sz="2600" smtClean="0"/>
              <a:t>Need to recognise already acquired competences / prior learning</a:t>
            </a:r>
          </a:p>
          <a:p>
            <a:pPr marL="269875" indent="-269875" eaLnBrk="1" hangingPunct="1">
              <a:buFontTx/>
              <a:buNone/>
            </a:pPr>
            <a:endParaRPr lang="de-DE" sz="2400" smtClean="0"/>
          </a:p>
          <a:p>
            <a:pPr marL="269875" indent="-269875" eaLnBrk="1" hangingPunct="1">
              <a:buFontTx/>
              <a:buNone/>
            </a:pPr>
            <a:endParaRPr lang="de-AT" sz="240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D09103C-EE2B-4F86-8C31-78DD64E9D21A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7338"/>
            <a:ext cx="7924800" cy="4535487"/>
          </a:xfrm>
        </p:spPr>
        <p:txBody>
          <a:bodyPr/>
          <a:lstStyle/>
          <a:p>
            <a:pPr marL="179388" indent="-179388" eaLnBrk="1" hangingPunct="1">
              <a:lnSpc>
                <a:spcPct val="80000"/>
              </a:lnSpc>
              <a:buFontTx/>
              <a:buNone/>
            </a:pPr>
            <a:r>
              <a:rPr lang="en-GB" altLang="de-DE" sz="3000" b="1" smtClean="0"/>
              <a:t>Founded and Carried by</a:t>
            </a:r>
          </a:p>
          <a:p>
            <a:pPr marL="179388" indent="-179388" eaLnBrk="1" hangingPunct="1">
              <a:lnSpc>
                <a:spcPct val="80000"/>
              </a:lnSpc>
              <a:buFontTx/>
              <a:buNone/>
            </a:pPr>
            <a:endParaRPr lang="en-GB" altLang="de-DE" sz="3000" b="1" smtClean="0"/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r>
              <a:rPr lang="en-GB" altLang="de-DE" sz="2400" b="1" smtClean="0"/>
              <a:t>The Cooperative System of the Austrian </a:t>
            </a:r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r>
              <a:rPr lang="en-GB" altLang="de-DE" sz="2400" b="1" smtClean="0"/>
              <a:t>Adult Education</a:t>
            </a:r>
            <a:endParaRPr lang="en-US" altLang="de-DE" sz="2400" b="1" smtClean="0"/>
          </a:p>
          <a:p>
            <a:pPr marL="179388" indent="-179388" eaLnBrk="1" hangingPunct="1">
              <a:lnSpc>
                <a:spcPct val="80000"/>
              </a:lnSpc>
              <a:buFontTx/>
              <a:buNone/>
            </a:pPr>
            <a:endParaRPr lang="en-GB" altLang="de-DE" sz="2400" b="1" smtClean="0"/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endParaRPr lang="en-GB" altLang="de-DE" sz="2400" b="1" i="1" smtClean="0"/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r>
              <a:rPr lang="en-GB" altLang="de-DE" sz="2400" b="1" i="1" smtClean="0"/>
              <a:t>Austrian Conference of Adult Education Institutions (KEBÖ)</a:t>
            </a:r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r>
              <a:rPr lang="en-GB" altLang="de-DE" sz="2400" b="1" i="1" smtClean="0"/>
              <a:t>&amp;</a:t>
            </a:r>
          </a:p>
          <a:p>
            <a:pPr marL="179388" indent="-179388" algn="ctr" eaLnBrk="1" hangingPunct="1">
              <a:lnSpc>
                <a:spcPct val="80000"/>
              </a:lnSpc>
              <a:buFontTx/>
              <a:buNone/>
            </a:pPr>
            <a:r>
              <a:rPr lang="en-GB" altLang="de-DE" sz="2400" b="1" i="1" smtClean="0"/>
              <a:t>Austrian Federal Institute for Adult Education (bifeb)</a:t>
            </a:r>
          </a:p>
        </p:txBody>
      </p:sp>
      <p:sp>
        <p:nvSpPr>
          <p:cNvPr id="77827" name="AutoShape 8"/>
          <p:cNvSpPr>
            <a:spLocks noChangeArrowheads="1"/>
          </p:cNvSpPr>
          <p:nvPr/>
        </p:nvSpPr>
        <p:spPr bwMode="auto">
          <a:xfrm>
            <a:off x="4413975" y="3293257"/>
            <a:ext cx="341312" cy="504825"/>
          </a:xfrm>
          <a:prstGeom prst="upArrow">
            <a:avLst>
              <a:gd name="adj1" fmla="val 50000"/>
              <a:gd name="adj2" fmla="val 36977"/>
            </a:avLst>
          </a:prstGeom>
          <a:solidFill>
            <a:srgbClr val="E31707"/>
          </a:solidFill>
          <a:ln w="9525">
            <a:solidFill>
              <a:srgbClr val="44484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Milestones</a:t>
            </a:r>
          </a:p>
        </p:txBody>
      </p:sp>
      <p:sp>
        <p:nvSpPr>
          <p:cNvPr id="79874" name="Inhaltsplatzhalter 2"/>
          <p:cNvSpPr>
            <a:spLocks noGrp="1"/>
          </p:cNvSpPr>
          <p:nvPr>
            <p:ph idx="1"/>
          </p:nvPr>
        </p:nvSpPr>
        <p:spPr>
          <a:xfrm>
            <a:off x="609600" y="2205038"/>
            <a:ext cx="7924800" cy="3960812"/>
          </a:xfrm>
        </p:spPr>
        <p:txBody>
          <a:bodyPr/>
          <a:lstStyle/>
          <a:p>
            <a:pPr eaLnBrk="1" hangingPunct="1"/>
            <a:r>
              <a:rPr lang="de-DE" altLang="de-DE" sz="2600" smtClean="0"/>
              <a:t>2004-2006: </a:t>
            </a:r>
            <a:r>
              <a:rPr lang="de-DE" altLang="de-DE" sz="2600" err="1" smtClean="0"/>
              <a:t>Preparatory</a:t>
            </a:r>
            <a:r>
              <a:rPr lang="de-DE" altLang="de-DE" sz="2600" smtClean="0"/>
              <a:t> Project</a:t>
            </a:r>
          </a:p>
          <a:p>
            <a:pPr eaLnBrk="1" hangingPunct="1"/>
            <a:r>
              <a:rPr lang="de-DE" altLang="de-DE" sz="2600" err="1" smtClean="0"/>
              <a:t>Established</a:t>
            </a:r>
            <a:r>
              <a:rPr lang="de-DE" altLang="de-DE" sz="2600" smtClean="0"/>
              <a:t> in 2007 </a:t>
            </a:r>
          </a:p>
          <a:p>
            <a:pPr eaLnBrk="1" hangingPunct="1"/>
            <a:r>
              <a:rPr lang="de-DE" altLang="de-DE" sz="2600" smtClean="0"/>
              <a:t>ESF-project </a:t>
            </a:r>
            <a:r>
              <a:rPr lang="de-DE" altLang="de-DE" sz="2600" err="1" smtClean="0"/>
              <a:t>until</a:t>
            </a:r>
            <a:r>
              <a:rPr lang="de-DE" altLang="de-DE" sz="2600" smtClean="0"/>
              <a:t> end </a:t>
            </a:r>
            <a:r>
              <a:rPr lang="de-DE" altLang="de-DE" sz="2600" err="1" smtClean="0"/>
              <a:t>of</a:t>
            </a:r>
            <a:r>
              <a:rPr lang="de-DE" altLang="de-DE" sz="2600" smtClean="0"/>
              <a:t> 2013</a:t>
            </a:r>
          </a:p>
          <a:p>
            <a:pPr eaLnBrk="1" hangingPunct="1"/>
            <a:r>
              <a:rPr lang="en-GB" altLang="de-DE" sz="2600" smtClean="0"/>
              <a:t>Since 2014 regularly financed through the Austrian Ministry of Education and student fees</a:t>
            </a:r>
          </a:p>
          <a:p>
            <a:pPr eaLnBrk="1" hangingPunct="1"/>
            <a:r>
              <a:rPr lang="de-DE" altLang="de-DE" sz="2600" smtClean="0"/>
              <a:t>2013: Curricula </a:t>
            </a:r>
            <a:r>
              <a:rPr lang="de-DE" altLang="de-DE" sz="2600" err="1" smtClean="0"/>
              <a:t>defined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by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learning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outcomes</a:t>
            </a:r>
            <a:endParaRPr lang="de-DE" altLang="de-DE" sz="2600" smtClean="0"/>
          </a:p>
          <a:p>
            <a:pPr eaLnBrk="1" hangingPunct="1"/>
            <a:r>
              <a:rPr lang="de-DE" altLang="de-DE" sz="2600" smtClean="0"/>
              <a:t>2013: Validation </a:t>
            </a:r>
            <a:r>
              <a:rPr lang="de-DE" altLang="de-DE" sz="2600" err="1" smtClean="0"/>
              <a:t>Prize</a:t>
            </a:r>
            <a:r>
              <a:rPr lang="de-DE" altLang="de-DE" sz="2600" smtClean="0"/>
              <a:t> </a:t>
            </a:r>
            <a:r>
              <a:rPr lang="de-DE" altLang="de-DE" sz="2600" err="1" smtClean="0"/>
              <a:t>of</a:t>
            </a:r>
            <a:r>
              <a:rPr lang="de-DE" altLang="de-DE" sz="2600" smtClean="0"/>
              <a:t> </a:t>
            </a:r>
            <a:r>
              <a:rPr lang="de-DE" altLang="de-DE" sz="2600" i="1" smtClean="0"/>
              <a:t>European </a:t>
            </a:r>
            <a:r>
              <a:rPr lang="de-DE" altLang="de-DE" sz="2600" i="1" err="1" smtClean="0"/>
              <a:t>observatory</a:t>
            </a:r>
            <a:r>
              <a:rPr lang="de-DE" altLang="de-DE" sz="2600" i="1" smtClean="0"/>
              <a:t> </a:t>
            </a:r>
            <a:r>
              <a:rPr lang="de-DE" altLang="de-DE" sz="2600" i="1" err="1" smtClean="0"/>
              <a:t>of</a:t>
            </a:r>
            <a:r>
              <a:rPr lang="de-DE" altLang="de-DE" sz="2600" i="1" smtClean="0"/>
              <a:t> </a:t>
            </a:r>
            <a:r>
              <a:rPr lang="de-DE" altLang="de-DE" sz="2600" i="1" err="1" smtClean="0"/>
              <a:t>validation</a:t>
            </a:r>
            <a:r>
              <a:rPr lang="de-DE" altLang="de-DE" sz="2600" i="1" smtClean="0"/>
              <a:t> </a:t>
            </a:r>
            <a:r>
              <a:rPr lang="de-DE" altLang="de-DE" sz="2600" i="1" err="1" smtClean="0"/>
              <a:t>of</a:t>
            </a:r>
            <a:r>
              <a:rPr lang="de-DE" altLang="de-DE" sz="2600" i="1" smtClean="0"/>
              <a:t> </a:t>
            </a:r>
            <a:r>
              <a:rPr lang="de-DE" altLang="de-DE" sz="2600" i="1" err="1" smtClean="0"/>
              <a:t>nonformal</a:t>
            </a:r>
            <a:r>
              <a:rPr lang="de-DE" altLang="de-DE" sz="2600" i="1" smtClean="0"/>
              <a:t> &amp; informal </a:t>
            </a:r>
            <a:r>
              <a:rPr lang="de-DE" altLang="de-DE" sz="2600" i="1" err="1" smtClean="0"/>
              <a:t>learning</a:t>
            </a:r>
            <a:endParaRPr lang="en-US" altLang="de-DE" sz="260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3176588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99A269D-68F3-487D-A73F-B55ED22EF99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feld 35"/>
          <p:cNvSpPr txBox="1"/>
          <p:nvPr/>
        </p:nvSpPr>
        <p:spPr>
          <a:xfrm>
            <a:off x="559301" y="3308307"/>
            <a:ext cx="2537855" cy="1323439"/>
          </a:xfrm>
          <a:prstGeom prst="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AT" sz="2000" smtClean="0">
                <a:solidFill>
                  <a:srgbClr val="000000"/>
                </a:solidFill>
              </a:rPr>
              <a:t>Deals </a:t>
            </a:r>
            <a:r>
              <a:rPr lang="de-AT" sz="2000" err="1" smtClean="0">
                <a:solidFill>
                  <a:srgbClr val="000000"/>
                </a:solidFill>
              </a:rPr>
              <a:t>with</a:t>
            </a:r>
            <a:r>
              <a:rPr lang="de-AT" sz="2000" smtClean="0">
                <a:solidFill>
                  <a:srgbClr val="000000"/>
                </a:solidFill>
              </a:rPr>
              <a:t> </a:t>
            </a:r>
            <a:r>
              <a:rPr lang="de-AT" sz="2000" err="1" smtClean="0">
                <a:solidFill>
                  <a:srgbClr val="000000"/>
                </a:solidFill>
              </a:rPr>
              <a:t>the</a:t>
            </a:r>
            <a:r>
              <a:rPr lang="de-AT" sz="2000" smtClean="0">
                <a:solidFill>
                  <a:srgbClr val="000000"/>
                </a:solidFill>
              </a:rPr>
              <a:t> </a:t>
            </a:r>
            <a:r>
              <a:rPr lang="de-AT" sz="2000" err="1" smtClean="0">
                <a:solidFill>
                  <a:srgbClr val="000000"/>
                </a:solidFill>
              </a:rPr>
              <a:t>applications</a:t>
            </a:r>
            <a:r>
              <a:rPr lang="de-AT" sz="2000" smtClean="0">
                <a:solidFill>
                  <a:srgbClr val="000000"/>
                </a:solidFill>
              </a:rPr>
              <a:t> of </a:t>
            </a:r>
            <a:r>
              <a:rPr lang="de-AT" sz="2000" err="1" smtClean="0">
                <a:solidFill>
                  <a:srgbClr val="000000"/>
                </a:solidFill>
              </a:rPr>
              <a:t>the</a:t>
            </a:r>
            <a:r>
              <a:rPr lang="de-AT" sz="2000" smtClean="0">
                <a:solidFill>
                  <a:srgbClr val="000000"/>
                </a:solidFill>
              </a:rPr>
              <a:t> </a:t>
            </a:r>
            <a:r>
              <a:rPr lang="de-AT" sz="2000" err="1" smtClean="0">
                <a:solidFill>
                  <a:srgbClr val="000000"/>
                </a:solidFill>
              </a:rPr>
              <a:t>students</a:t>
            </a:r>
            <a:r>
              <a:rPr lang="de-AT" sz="2000" smtClean="0">
                <a:solidFill>
                  <a:srgbClr val="000000"/>
                </a:solidFill>
              </a:rPr>
              <a:t>, </a:t>
            </a:r>
            <a:r>
              <a:rPr lang="de-AT" sz="2000" err="1" smtClean="0">
                <a:solidFill>
                  <a:srgbClr val="000000"/>
                </a:solidFill>
              </a:rPr>
              <a:t>recognition</a:t>
            </a:r>
            <a:r>
              <a:rPr lang="de-AT" sz="2000" smtClean="0">
                <a:solidFill>
                  <a:srgbClr val="000000"/>
                </a:solidFill>
              </a:rPr>
              <a:t> of </a:t>
            </a:r>
            <a:r>
              <a:rPr lang="de-AT" sz="2000" err="1" smtClean="0">
                <a:solidFill>
                  <a:srgbClr val="000000"/>
                </a:solidFill>
              </a:rPr>
              <a:t>evidences</a:t>
            </a: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819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>
                <a:solidFill>
                  <a:schemeClr val="tx1"/>
                </a:solidFill>
              </a:rPr>
              <a:t>The wba´s Working – Structure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13555-883B-4BB6-A402-F7FC92DE034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5508104" y="4210050"/>
            <a:ext cx="1476375" cy="1428750"/>
          </a:xfrm>
          <a:custGeom>
            <a:avLst/>
            <a:gdLst>
              <a:gd name="connsiteX0" fmla="*/ 0 w 1193624"/>
              <a:gd name="connsiteY0" fmla="*/ 613172 h 1226343"/>
              <a:gd name="connsiteX1" fmla="*/ 169136 w 1193624"/>
              <a:gd name="connsiteY1" fmla="*/ 185495 h 1226343"/>
              <a:gd name="connsiteX2" fmla="*/ 596813 w 1193624"/>
              <a:gd name="connsiteY2" fmla="*/ 0 h 1226343"/>
              <a:gd name="connsiteX3" fmla="*/ 1024490 w 1193624"/>
              <a:gd name="connsiteY3" fmla="*/ 185496 h 1226343"/>
              <a:gd name="connsiteX4" fmla="*/ 1193625 w 1193624"/>
              <a:gd name="connsiteY4" fmla="*/ 613173 h 1226343"/>
              <a:gd name="connsiteX5" fmla="*/ 1024490 w 1193624"/>
              <a:gd name="connsiteY5" fmla="*/ 1040850 h 1226343"/>
              <a:gd name="connsiteX6" fmla="*/ 596813 w 1193624"/>
              <a:gd name="connsiteY6" fmla="*/ 1226345 h 1226343"/>
              <a:gd name="connsiteX7" fmla="*/ 169136 w 1193624"/>
              <a:gd name="connsiteY7" fmla="*/ 1040849 h 1226343"/>
              <a:gd name="connsiteX8" fmla="*/ 1 w 1193624"/>
              <a:gd name="connsiteY8" fmla="*/ 613172 h 1226343"/>
              <a:gd name="connsiteX9" fmla="*/ 0 w 1193624"/>
              <a:gd name="connsiteY9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624" h="1226343">
                <a:moveTo>
                  <a:pt x="0" y="613172"/>
                </a:moveTo>
                <a:cubicBezTo>
                  <a:pt x="0" y="453419"/>
                  <a:pt x="60684" y="299974"/>
                  <a:pt x="169136" y="185495"/>
                </a:cubicBezTo>
                <a:cubicBezTo>
                  <a:pt x="281488" y="66899"/>
                  <a:pt x="435731" y="0"/>
                  <a:pt x="596813" y="0"/>
                </a:cubicBezTo>
                <a:cubicBezTo>
                  <a:pt x="757895" y="0"/>
                  <a:pt x="912138" y="66900"/>
                  <a:pt x="1024490" y="185496"/>
                </a:cubicBezTo>
                <a:cubicBezTo>
                  <a:pt x="1132942" y="299975"/>
                  <a:pt x="1193625" y="453420"/>
                  <a:pt x="1193625" y="613173"/>
                </a:cubicBezTo>
                <a:cubicBezTo>
                  <a:pt x="1193625" y="772926"/>
                  <a:pt x="1132941" y="926371"/>
                  <a:pt x="1024490" y="1040850"/>
                </a:cubicBezTo>
                <a:cubicBezTo>
                  <a:pt x="912138" y="1159446"/>
                  <a:pt x="757896" y="1226345"/>
                  <a:pt x="596813" y="1226345"/>
                </a:cubicBezTo>
                <a:cubicBezTo>
                  <a:pt x="435731" y="1226345"/>
                  <a:pt x="281488" y="1159446"/>
                  <a:pt x="169136" y="1040849"/>
                </a:cubicBezTo>
                <a:cubicBezTo>
                  <a:pt x="60684" y="926370"/>
                  <a:pt x="1" y="772925"/>
                  <a:pt x="1" y="613172"/>
                </a:cubicBezTo>
                <a:lnTo>
                  <a:pt x="0" y="61317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2582" tIns="197374" rIns="192582" bIns="197374" spcCol="1270" anchor="ctr"/>
          <a:lstStyle/>
          <a:p>
            <a:pPr algn="ctr">
              <a:defRPr/>
            </a:pPr>
            <a:r>
              <a:rPr lang="de-DE" sz="1800" b="1">
                <a:solidFill>
                  <a:srgbClr val="000000"/>
                </a:solidFill>
              </a:rPr>
              <a:t>wba-</a:t>
            </a:r>
          </a:p>
          <a:p>
            <a:pPr algn="ctr">
              <a:defRPr/>
            </a:pPr>
            <a:r>
              <a:rPr lang="de-DE" sz="1800" b="1" err="1">
                <a:solidFill>
                  <a:srgbClr val="000000"/>
                </a:solidFill>
              </a:rPr>
              <a:t>office</a:t>
            </a:r>
            <a:endParaRPr lang="de-DE" sz="1800" b="1">
              <a:solidFill>
                <a:srgbClr val="000000"/>
              </a:solidFill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2256270" y="4387850"/>
            <a:ext cx="1325563" cy="1344613"/>
          </a:xfrm>
          <a:custGeom>
            <a:avLst/>
            <a:gdLst>
              <a:gd name="connsiteX0" fmla="*/ 0 w 1193624"/>
              <a:gd name="connsiteY0" fmla="*/ 613172 h 1226343"/>
              <a:gd name="connsiteX1" fmla="*/ 169136 w 1193624"/>
              <a:gd name="connsiteY1" fmla="*/ 185495 h 1226343"/>
              <a:gd name="connsiteX2" fmla="*/ 596813 w 1193624"/>
              <a:gd name="connsiteY2" fmla="*/ 0 h 1226343"/>
              <a:gd name="connsiteX3" fmla="*/ 1024490 w 1193624"/>
              <a:gd name="connsiteY3" fmla="*/ 185496 h 1226343"/>
              <a:gd name="connsiteX4" fmla="*/ 1193625 w 1193624"/>
              <a:gd name="connsiteY4" fmla="*/ 613173 h 1226343"/>
              <a:gd name="connsiteX5" fmla="*/ 1024490 w 1193624"/>
              <a:gd name="connsiteY5" fmla="*/ 1040850 h 1226343"/>
              <a:gd name="connsiteX6" fmla="*/ 596813 w 1193624"/>
              <a:gd name="connsiteY6" fmla="*/ 1226345 h 1226343"/>
              <a:gd name="connsiteX7" fmla="*/ 169136 w 1193624"/>
              <a:gd name="connsiteY7" fmla="*/ 1040849 h 1226343"/>
              <a:gd name="connsiteX8" fmla="*/ 1 w 1193624"/>
              <a:gd name="connsiteY8" fmla="*/ 613172 h 1226343"/>
              <a:gd name="connsiteX9" fmla="*/ 0 w 1193624"/>
              <a:gd name="connsiteY9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624" h="1226343">
                <a:moveTo>
                  <a:pt x="0" y="613172"/>
                </a:moveTo>
                <a:cubicBezTo>
                  <a:pt x="0" y="453419"/>
                  <a:pt x="60684" y="299974"/>
                  <a:pt x="169136" y="185495"/>
                </a:cubicBezTo>
                <a:cubicBezTo>
                  <a:pt x="281488" y="66899"/>
                  <a:pt x="435731" y="0"/>
                  <a:pt x="596813" y="0"/>
                </a:cubicBezTo>
                <a:cubicBezTo>
                  <a:pt x="757895" y="0"/>
                  <a:pt x="912138" y="66900"/>
                  <a:pt x="1024490" y="185496"/>
                </a:cubicBezTo>
                <a:cubicBezTo>
                  <a:pt x="1132942" y="299975"/>
                  <a:pt x="1193625" y="453420"/>
                  <a:pt x="1193625" y="613173"/>
                </a:cubicBezTo>
                <a:cubicBezTo>
                  <a:pt x="1193625" y="772926"/>
                  <a:pt x="1132941" y="926371"/>
                  <a:pt x="1024490" y="1040850"/>
                </a:cubicBezTo>
                <a:cubicBezTo>
                  <a:pt x="912138" y="1159446"/>
                  <a:pt x="757896" y="1226345"/>
                  <a:pt x="596813" y="1226345"/>
                </a:cubicBezTo>
                <a:cubicBezTo>
                  <a:pt x="435731" y="1226345"/>
                  <a:pt x="281488" y="1159446"/>
                  <a:pt x="169136" y="1040849"/>
                </a:cubicBezTo>
                <a:cubicBezTo>
                  <a:pt x="60684" y="926370"/>
                  <a:pt x="1" y="772925"/>
                  <a:pt x="1" y="613172"/>
                </a:cubicBezTo>
                <a:lnTo>
                  <a:pt x="0" y="61317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2582" tIns="197374" rIns="192582" bIns="197374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800" b="1" err="1" smtClean="0">
                <a:solidFill>
                  <a:schemeClr val="tx1"/>
                </a:solidFill>
              </a:rPr>
              <a:t>Accredi-tation</a:t>
            </a:r>
            <a:r>
              <a:rPr lang="en-US" sz="1800" b="1" smtClean="0">
                <a:solidFill>
                  <a:schemeClr val="tx1"/>
                </a:solidFill>
              </a:rPr>
              <a:t> </a:t>
            </a:r>
            <a:r>
              <a:rPr lang="en-US" sz="1800" b="1">
                <a:solidFill>
                  <a:schemeClr val="tx1"/>
                </a:solidFill>
              </a:rPr>
              <a:t>Council</a:t>
            </a:r>
          </a:p>
        </p:txBody>
      </p:sp>
      <p:sp>
        <p:nvSpPr>
          <p:cNvPr id="18" name="Freihandform 17"/>
          <p:cNvSpPr/>
          <p:nvPr/>
        </p:nvSpPr>
        <p:spPr>
          <a:xfrm>
            <a:off x="3376515" y="2248200"/>
            <a:ext cx="1538287" cy="1452562"/>
          </a:xfrm>
          <a:custGeom>
            <a:avLst/>
            <a:gdLst>
              <a:gd name="connsiteX0" fmla="*/ 0 w 1193624"/>
              <a:gd name="connsiteY0" fmla="*/ 613172 h 1226343"/>
              <a:gd name="connsiteX1" fmla="*/ 169136 w 1193624"/>
              <a:gd name="connsiteY1" fmla="*/ 185495 h 1226343"/>
              <a:gd name="connsiteX2" fmla="*/ 596813 w 1193624"/>
              <a:gd name="connsiteY2" fmla="*/ 0 h 1226343"/>
              <a:gd name="connsiteX3" fmla="*/ 1024490 w 1193624"/>
              <a:gd name="connsiteY3" fmla="*/ 185496 h 1226343"/>
              <a:gd name="connsiteX4" fmla="*/ 1193625 w 1193624"/>
              <a:gd name="connsiteY4" fmla="*/ 613173 h 1226343"/>
              <a:gd name="connsiteX5" fmla="*/ 1024490 w 1193624"/>
              <a:gd name="connsiteY5" fmla="*/ 1040850 h 1226343"/>
              <a:gd name="connsiteX6" fmla="*/ 596813 w 1193624"/>
              <a:gd name="connsiteY6" fmla="*/ 1226345 h 1226343"/>
              <a:gd name="connsiteX7" fmla="*/ 169136 w 1193624"/>
              <a:gd name="connsiteY7" fmla="*/ 1040849 h 1226343"/>
              <a:gd name="connsiteX8" fmla="*/ 1 w 1193624"/>
              <a:gd name="connsiteY8" fmla="*/ 613172 h 1226343"/>
              <a:gd name="connsiteX9" fmla="*/ 0 w 1193624"/>
              <a:gd name="connsiteY9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624" h="1226343">
                <a:moveTo>
                  <a:pt x="0" y="613172"/>
                </a:moveTo>
                <a:cubicBezTo>
                  <a:pt x="0" y="453419"/>
                  <a:pt x="60684" y="299974"/>
                  <a:pt x="169136" y="185495"/>
                </a:cubicBezTo>
                <a:cubicBezTo>
                  <a:pt x="281488" y="66899"/>
                  <a:pt x="435731" y="0"/>
                  <a:pt x="596813" y="0"/>
                </a:cubicBezTo>
                <a:cubicBezTo>
                  <a:pt x="757895" y="0"/>
                  <a:pt x="912138" y="66900"/>
                  <a:pt x="1024490" y="185496"/>
                </a:cubicBezTo>
                <a:cubicBezTo>
                  <a:pt x="1132942" y="299975"/>
                  <a:pt x="1193625" y="453420"/>
                  <a:pt x="1193625" y="613173"/>
                </a:cubicBezTo>
                <a:cubicBezTo>
                  <a:pt x="1193625" y="772926"/>
                  <a:pt x="1132941" y="926371"/>
                  <a:pt x="1024490" y="1040850"/>
                </a:cubicBezTo>
                <a:cubicBezTo>
                  <a:pt x="912138" y="1159446"/>
                  <a:pt x="757896" y="1226345"/>
                  <a:pt x="596813" y="1226345"/>
                </a:cubicBezTo>
                <a:cubicBezTo>
                  <a:pt x="435731" y="1226345"/>
                  <a:pt x="281488" y="1159446"/>
                  <a:pt x="169136" y="1040849"/>
                </a:cubicBezTo>
                <a:cubicBezTo>
                  <a:pt x="60684" y="926370"/>
                  <a:pt x="1" y="772925"/>
                  <a:pt x="1" y="613172"/>
                </a:cubicBezTo>
                <a:lnTo>
                  <a:pt x="0" y="61317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2582" tIns="197374" rIns="192582" bIns="197374" spcCol="127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Steering </a:t>
            </a:r>
            <a:r>
              <a:rPr lang="en-US" sz="1700" b="1" smtClean="0">
                <a:solidFill>
                  <a:schemeClr val="tx1"/>
                </a:solidFill>
              </a:rPr>
              <a:t>Committee</a:t>
            </a:r>
            <a:endParaRPr lang="en-US" sz="1700" b="1">
              <a:solidFill>
                <a:schemeClr val="tx1"/>
              </a:solidFill>
            </a:endParaRPr>
          </a:p>
        </p:txBody>
      </p:sp>
      <p:sp>
        <p:nvSpPr>
          <p:cNvPr id="22" name="Textfeld 35"/>
          <p:cNvSpPr txBox="1"/>
          <p:nvPr/>
        </p:nvSpPr>
        <p:spPr>
          <a:xfrm>
            <a:off x="3097156" y="3779163"/>
            <a:ext cx="1546225" cy="430887"/>
          </a:xfrm>
          <a:prstGeom prst="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2200" b="1">
              <a:solidFill>
                <a:srgbClr val="000000"/>
              </a:solidFill>
            </a:endParaRPr>
          </a:p>
        </p:txBody>
      </p:sp>
      <p:sp>
        <p:nvSpPr>
          <p:cNvPr id="34" name="Pfeil nach links und rechts 33"/>
          <p:cNvSpPr/>
          <p:nvPr/>
        </p:nvSpPr>
        <p:spPr>
          <a:xfrm>
            <a:off x="3612629" y="4943234"/>
            <a:ext cx="1895475" cy="285966"/>
          </a:xfrm>
          <a:prstGeom prst="leftRightArrow">
            <a:avLst/>
          </a:prstGeom>
          <a:solidFill>
            <a:srgbClr val="E31707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81932" name="Rechteck 36"/>
          <p:cNvSpPr>
            <a:spLocks noChangeArrowheads="1"/>
          </p:cNvSpPr>
          <p:nvPr/>
        </p:nvSpPr>
        <p:spPr bwMode="auto">
          <a:xfrm>
            <a:off x="6984479" y="4235348"/>
            <a:ext cx="2282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 err="1" smtClean="0">
                <a:solidFill>
                  <a:srgbClr val="000000"/>
                </a:solidFill>
                <a:latin typeface="Arial" charset="0"/>
              </a:rPr>
              <a:t>Counselling</a:t>
            </a:r>
            <a:r>
              <a:rPr lang="de-DE" altLang="de-DE" sz="200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de-DE" altLang="de-DE" sz="2000" err="1" smtClean="0">
                <a:solidFill>
                  <a:srgbClr val="000000"/>
                </a:solidFill>
                <a:latin typeface="Arial" charset="0"/>
              </a:rPr>
              <a:t>portfolio</a:t>
            </a:r>
            <a:r>
              <a:rPr lang="de-DE" altLang="de-DE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altLang="de-DE" sz="2000" err="1" smtClean="0">
                <a:solidFill>
                  <a:srgbClr val="000000"/>
                </a:solidFill>
                <a:latin typeface="Arial" charset="0"/>
              </a:rPr>
              <a:t>work</a:t>
            </a:r>
            <a:r>
              <a:rPr lang="de-DE" altLang="de-DE" sz="200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de-AT" altLang="de-DE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feld 35"/>
          <p:cNvSpPr txBox="1"/>
          <p:nvPr/>
        </p:nvSpPr>
        <p:spPr>
          <a:xfrm>
            <a:off x="1147763" y="2252663"/>
            <a:ext cx="1800225" cy="277812"/>
          </a:xfrm>
          <a:prstGeom prst="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319463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Austrian Academy of Continuing Education Petra Steiner (May 2014)</a:t>
            </a:r>
            <a:endParaRPr lang="de-DE"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071348" y="2101781"/>
            <a:ext cx="29352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AT" sz="2000" err="1">
                <a:solidFill>
                  <a:srgbClr val="000000"/>
                </a:solidFill>
                <a:latin typeface="+mj-lt"/>
              </a:rPr>
              <a:t>Steering</a:t>
            </a:r>
            <a:r>
              <a:rPr lang="de-AT" sz="2000">
                <a:latin typeface="+mj-lt"/>
              </a:rPr>
              <a:t> and </a:t>
            </a:r>
            <a:r>
              <a:rPr lang="de-AT" sz="2000" err="1" smtClean="0">
                <a:latin typeface="+mj-lt"/>
              </a:rPr>
              <a:t>leading</a:t>
            </a:r>
            <a:r>
              <a:rPr lang="de-AT" sz="2000" smtClean="0">
                <a:latin typeface="+mj-lt"/>
              </a:rPr>
              <a:t> </a:t>
            </a:r>
            <a:r>
              <a:rPr lang="de-AT" altLang="de-DE" sz="2000" err="1" smtClean="0">
                <a:solidFill>
                  <a:srgbClr val="000000"/>
                </a:solidFill>
                <a:latin typeface="Arial" charset="0"/>
              </a:rPr>
              <a:t>pedagogical</a:t>
            </a:r>
            <a:r>
              <a:rPr lang="de-AT" altLang="de-DE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AT" altLang="de-DE" sz="2000" err="1">
                <a:solidFill>
                  <a:srgbClr val="000000"/>
                </a:solidFill>
                <a:latin typeface="Arial" charset="0"/>
              </a:rPr>
              <a:t>issues</a:t>
            </a:r>
            <a:r>
              <a:rPr lang="de-AT" altLang="de-DE" sz="20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de-AT" altLang="de-DE" sz="2000" err="1">
                <a:solidFill>
                  <a:srgbClr val="000000"/>
                </a:solidFill>
                <a:latin typeface="Arial" charset="0"/>
              </a:rPr>
              <a:t>evaluation</a:t>
            </a:r>
            <a:r>
              <a:rPr lang="de-AT" altLang="de-DE" sz="20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de-AT" altLang="de-DE" sz="2000" err="1" smtClean="0">
                <a:solidFill>
                  <a:srgbClr val="000000"/>
                </a:solidFill>
                <a:latin typeface="Arial" charset="0"/>
              </a:rPr>
              <a:t>marketing</a:t>
            </a:r>
            <a:r>
              <a:rPr lang="de-AT" altLang="de-DE" sz="2000" smtClean="0">
                <a:solidFill>
                  <a:srgbClr val="000000"/>
                </a:solidFill>
                <a:latin typeface="Arial" charset="0"/>
              </a:rPr>
              <a:t>,…</a:t>
            </a:r>
            <a:endParaRPr lang="de-AT" sz="2000">
              <a:latin typeface="+mj-lt"/>
            </a:endParaRPr>
          </a:p>
        </p:txBody>
      </p:sp>
      <p:sp>
        <p:nvSpPr>
          <p:cNvPr id="4" name="Pfeil nach oben und unten 3"/>
          <p:cNvSpPr/>
          <p:nvPr/>
        </p:nvSpPr>
        <p:spPr>
          <a:xfrm rot="18980656">
            <a:off x="5129763" y="3266794"/>
            <a:ext cx="258396" cy="1256155"/>
          </a:xfrm>
          <a:prstGeom prst="upDownArrow">
            <a:avLst/>
          </a:prstGeom>
          <a:solidFill>
            <a:srgbClr val="E31707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AT">
              <a:solidFill>
                <a:srgbClr val="FFFFFF"/>
              </a:solidFill>
            </a:endParaRPr>
          </a:p>
        </p:txBody>
      </p:sp>
      <p:sp>
        <p:nvSpPr>
          <p:cNvPr id="21" name="Pfeil nach oben und unten 20"/>
          <p:cNvSpPr/>
          <p:nvPr/>
        </p:nvSpPr>
        <p:spPr>
          <a:xfrm rot="2204365">
            <a:off x="3200315" y="3499870"/>
            <a:ext cx="259709" cy="940315"/>
          </a:xfrm>
          <a:prstGeom prst="upDownArrow">
            <a:avLst/>
          </a:prstGeom>
          <a:solidFill>
            <a:srgbClr val="E31707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AT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de-DE" altLang="de-DE" sz="3600" b="1" smtClean="0"/>
              <a:t>2. </a:t>
            </a:r>
            <a:r>
              <a:rPr lang="de-DE" altLang="de-DE" sz="3600" b="1" err="1" smtClean="0"/>
              <a:t>Professionalisation</a:t>
            </a:r>
            <a:r>
              <a:rPr lang="de-DE" altLang="de-DE" sz="3600" b="1" smtClean="0"/>
              <a:t> of “Adult </a:t>
            </a:r>
            <a:r>
              <a:rPr lang="de-DE" altLang="de-DE" sz="3600" b="1" err="1" smtClean="0"/>
              <a:t>Educators</a:t>
            </a:r>
            <a:r>
              <a:rPr lang="de-DE" altLang="de-DE" sz="3600" b="1" smtClean="0"/>
              <a:t>“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de-DE" altLang="de-DE" sz="3600"/>
          </a:p>
          <a:p>
            <a:pPr marL="400050" lvl="1" indent="0" algn="ctr" eaLnBrk="1" hangingPunct="1">
              <a:lnSpc>
                <a:spcPct val="90000"/>
              </a:lnSpc>
              <a:buNone/>
            </a:pPr>
            <a:r>
              <a:rPr lang="de-DE" altLang="de-DE" sz="3600" b="1" i="1"/>
              <a:t>  </a:t>
            </a:r>
            <a:r>
              <a:rPr lang="de-DE" altLang="de-DE" sz="3000" i="1"/>
              <a:t>Standards: Target Groups, </a:t>
            </a:r>
            <a:endParaRPr lang="de-DE" altLang="de-DE" sz="3000" i="1" smtClean="0"/>
          </a:p>
          <a:p>
            <a:pPr marL="400050" lvl="1" indent="0" algn="ctr" eaLnBrk="1" hangingPunct="1">
              <a:lnSpc>
                <a:spcPct val="90000"/>
              </a:lnSpc>
              <a:buNone/>
            </a:pPr>
            <a:r>
              <a:rPr lang="de-DE" altLang="de-DE" sz="3000" i="1" smtClean="0"/>
              <a:t>Competence </a:t>
            </a:r>
            <a:r>
              <a:rPr lang="de-DE" altLang="de-DE" sz="3000" i="1" err="1" smtClean="0"/>
              <a:t>Profiles</a:t>
            </a:r>
            <a:endParaRPr lang="de-DE" altLang="de-DE" sz="3000" i="1" smtClean="0"/>
          </a:p>
          <a:p>
            <a:pPr marL="400050" lvl="1" indent="0" algn="ctr" eaLnBrk="1" hangingPunct="1">
              <a:lnSpc>
                <a:spcPct val="90000"/>
              </a:lnSpc>
              <a:buNone/>
            </a:pPr>
            <a:r>
              <a:rPr lang="de-DE" altLang="de-DE" sz="3000" i="1" smtClean="0"/>
              <a:t> </a:t>
            </a:r>
            <a:endParaRPr lang="de-DE" altLang="de-DE" sz="3000" i="1"/>
          </a:p>
          <a:p>
            <a:pPr marL="400050" lvl="1" indent="0" algn="ctr" eaLnBrk="1" hangingPunct="1">
              <a:lnSpc>
                <a:spcPct val="90000"/>
              </a:lnSpc>
              <a:buFontTx/>
              <a:buNone/>
            </a:pPr>
            <a:endParaRPr lang="de-DE" altLang="de-DE" sz="3000" i="1"/>
          </a:p>
          <a:p>
            <a:pPr marL="0" indent="0" algn="ctr">
              <a:buNone/>
            </a:pPr>
            <a:endParaRPr lang="de-AT" sz="36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43808" y="6248400"/>
            <a:ext cx="3175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Austrian Academy of Continuing Education Petra Steiner (May 2014)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8F651-FFAC-4D11-A0EA-CA55639B689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6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781</Words>
  <Application>Microsoft Office PowerPoint</Application>
  <PresentationFormat>Bildschirmpräsentation (4:3)</PresentationFormat>
  <Paragraphs>200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Standarddesign</vt:lpstr>
      <vt:lpstr>Benutzerdefiniertes Design</vt:lpstr>
      <vt:lpstr>1_Benutzerdefiniertes Design</vt:lpstr>
      <vt:lpstr>1_Standarddesign</vt:lpstr>
      <vt:lpstr>2_Standarddesign</vt:lpstr>
      <vt:lpstr>PowerPoint-Präsentation</vt:lpstr>
      <vt:lpstr>Table of Content</vt:lpstr>
      <vt:lpstr>PowerPoint-Präsentation</vt:lpstr>
      <vt:lpstr>wba – a Model of Recognition of Adult Educators´ Competences</vt:lpstr>
      <vt:lpstr>PowerPoint-Präsentation</vt:lpstr>
      <vt:lpstr>PowerPoint-Präsentation</vt:lpstr>
      <vt:lpstr>Milestones</vt:lpstr>
      <vt:lpstr>The wba´s Working – Structure</vt:lpstr>
      <vt:lpstr>PowerPoint-Präsentation</vt:lpstr>
      <vt:lpstr>Target Groups – „Adult Educators“</vt:lpstr>
      <vt:lpstr>Why do Adult Educators apply for certification? </vt:lpstr>
      <vt:lpstr>PowerPoint-Präsentation</vt:lpstr>
      <vt:lpstr>Process of Recognition (wba-Certificate)</vt:lpstr>
      <vt:lpstr>Required Competences: „wba-Certificate”</vt:lpstr>
      <vt:lpstr>Types of Proofs handed in</vt:lpstr>
      <vt:lpstr>2 Different Qualifications</vt:lpstr>
      <vt:lpstr>Facts up to May 2014         … approximately</vt:lpstr>
      <vt:lpstr>wba-Office </vt:lpstr>
      <vt:lpstr>PowerPoint-Präsentation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Grafik</dc:creator>
  <cp:lastModifiedBy>Petra Steiner</cp:lastModifiedBy>
  <cp:revision>318</cp:revision>
  <cp:lastPrinted>2014-04-25T12:40:18Z</cp:lastPrinted>
  <dcterms:created xsi:type="dcterms:W3CDTF">2006-05-16T12:47:22Z</dcterms:created>
  <dcterms:modified xsi:type="dcterms:W3CDTF">2014-05-21T11:33:10Z</dcterms:modified>
</cp:coreProperties>
</file>